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4" r:id="rId2"/>
  </p:sldMasterIdLst>
  <p:notesMasterIdLst>
    <p:notesMasterId r:id="rId72"/>
  </p:notesMasterIdLst>
  <p:sldIdLst>
    <p:sldId id="365" r:id="rId3"/>
    <p:sldId id="356" r:id="rId4"/>
    <p:sldId id="357" r:id="rId5"/>
    <p:sldId id="368" r:id="rId6"/>
    <p:sldId id="370" r:id="rId7"/>
    <p:sldId id="371" r:id="rId8"/>
    <p:sldId id="373" r:id="rId9"/>
    <p:sldId id="372" r:id="rId10"/>
    <p:sldId id="376" r:id="rId11"/>
    <p:sldId id="377" r:id="rId12"/>
    <p:sldId id="378" r:id="rId13"/>
    <p:sldId id="379" r:id="rId14"/>
    <p:sldId id="380" r:id="rId15"/>
    <p:sldId id="382" r:id="rId16"/>
    <p:sldId id="383" r:id="rId17"/>
    <p:sldId id="374" r:id="rId18"/>
    <p:sldId id="375" r:id="rId19"/>
    <p:sldId id="384" r:id="rId20"/>
    <p:sldId id="386" r:id="rId21"/>
    <p:sldId id="385" r:id="rId22"/>
    <p:sldId id="387" r:id="rId23"/>
    <p:sldId id="388" r:id="rId24"/>
    <p:sldId id="389" r:id="rId25"/>
    <p:sldId id="392" r:id="rId26"/>
    <p:sldId id="390" r:id="rId27"/>
    <p:sldId id="391" r:id="rId28"/>
    <p:sldId id="393" r:id="rId29"/>
    <p:sldId id="394" r:id="rId30"/>
    <p:sldId id="395" r:id="rId31"/>
    <p:sldId id="396" r:id="rId32"/>
    <p:sldId id="397" r:id="rId33"/>
    <p:sldId id="381" r:id="rId34"/>
    <p:sldId id="399" r:id="rId35"/>
    <p:sldId id="400" r:id="rId36"/>
    <p:sldId id="401" r:id="rId37"/>
    <p:sldId id="403" r:id="rId38"/>
    <p:sldId id="402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418" r:id="rId54"/>
    <p:sldId id="398" r:id="rId55"/>
    <p:sldId id="419" r:id="rId56"/>
    <p:sldId id="420" r:id="rId57"/>
    <p:sldId id="425" r:id="rId58"/>
    <p:sldId id="421" r:id="rId59"/>
    <p:sldId id="423" r:id="rId60"/>
    <p:sldId id="424" r:id="rId61"/>
    <p:sldId id="426" r:id="rId62"/>
    <p:sldId id="422" r:id="rId63"/>
    <p:sldId id="428" r:id="rId64"/>
    <p:sldId id="427" r:id="rId65"/>
    <p:sldId id="430" r:id="rId66"/>
    <p:sldId id="431" r:id="rId67"/>
    <p:sldId id="432" r:id="rId68"/>
    <p:sldId id="433" r:id="rId69"/>
    <p:sldId id="434" r:id="rId70"/>
    <p:sldId id="363" r:id="rId71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6314" autoAdjust="0"/>
  </p:normalViewPr>
  <p:slideViewPr>
    <p:cSldViewPr snapToGrid="0">
      <p:cViewPr varScale="1">
        <p:scale>
          <a:sx n="92" d="100"/>
          <a:sy n="92" d="100"/>
        </p:scale>
        <p:origin x="92" y="348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9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2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5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6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0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4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23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985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5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4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7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8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334257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6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02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802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886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265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636" y="6727281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0146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568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tile tx="635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1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635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39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" y="14325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355" y="1411935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9302" y="2609419"/>
            <a:ext cx="70531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布料仿真</a:t>
            </a:r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survey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1796737" y="3739848"/>
            <a:ext cx="8335010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韩昊羽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32744CA5-72A7-40F3-A7FD-03B23350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71" y="270940"/>
            <a:ext cx="1054149" cy="10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3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928516" y="933206"/>
            <a:ext cx="581004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更多处理弯曲的方法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B398FF-3DB2-26B7-0E15-B454D7E156AE}"/>
              </a:ext>
            </a:extLst>
          </p:cNvPr>
          <p:cNvSpPr txBox="1"/>
          <p:nvPr/>
        </p:nvSpPr>
        <p:spPr>
          <a:xfrm>
            <a:off x="1949570" y="1984076"/>
            <a:ext cx="66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弯曲阻尼力：和二面角的变化速率有关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B68AA-7B9C-7EE2-5395-DCB54125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14" y="2445223"/>
            <a:ext cx="4861228" cy="444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8FCB88-FE4E-BF43-0473-6C43F9770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0" y="2856946"/>
            <a:ext cx="3026658" cy="9139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8D07BF-39BD-0ED9-BBBC-07F04D544E2F}"/>
              </a:ext>
            </a:extLst>
          </p:cNvPr>
          <p:cNvSpPr txBox="1"/>
          <p:nvPr/>
        </p:nvSpPr>
        <p:spPr>
          <a:xfrm>
            <a:off x="1949570" y="4283702"/>
            <a:ext cx="807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Bridson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R., Marino, S., &amp;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Fedkiw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R. (2003). Simulation of clothing with folds and wrinkles.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SIGGRAPH 2005 Courses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3F3585-79AD-3A1A-C101-018048D71AD1}"/>
              </a:ext>
            </a:extLst>
          </p:cNvPr>
          <p:cNvSpPr txBox="1"/>
          <p:nvPr/>
        </p:nvSpPr>
        <p:spPr>
          <a:xfrm>
            <a:off x="8643669" y="1082797"/>
            <a:ext cx="172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8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402969" y="923027"/>
            <a:ext cx="489564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显</a:t>
            </a:r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/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隐式混合方法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32BE53-D113-BAC9-9CCE-1F42500505E1}"/>
              </a:ext>
            </a:extLst>
          </p:cNvPr>
          <p:cNvSpPr txBox="1"/>
          <p:nvPr/>
        </p:nvSpPr>
        <p:spPr>
          <a:xfrm>
            <a:off x="1647645" y="1742227"/>
            <a:ext cx="770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文章中提出了另一个处理欧拉积分的方法：显隐式混合方法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808F1-8B2A-0413-11C1-47AA10DD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2111559"/>
            <a:ext cx="4934310" cy="15946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880DFA-3A75-C909-B30D-E29BF2A2131A}"/>
              </a:ext>
            </a:extLst>
          </p:cNvPr>
          <p:cNvSpPr txBox="1"/>
          <p:nvPr/>
        </p:nvSpPr>
        <p:spPr>
          <a:xfrm>
            <a:off x="1647644" y="3795006"/>
            <a:ext cx="84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这样可以在前一半时间内显式积分，然后利用显式结果求解后一半的隐式速度，但仍可能在前一半显式积分的时候步长过大，也可以把隐式步骤放在最前面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D30F59-2051-0686-C572-E3A189B7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0" y="4530089"/>
            <a:ext cx="5158599" cy="14807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A82496-83F8-A067-FF2A-D11F41AF110F}"/>
              </a:ext>
            </a:extLst>
          </p:cNvPr>
          <p:cNvSpPr txBox="1"/>
          <p:nvPr/>
        </p:nvSpPr>
        <p:spPr>
          <a:xfrm>
            <a:off x="8686799" y="971534"/>
            <a:ext cx="172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92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170056" y="879895"/>
            <a:ext cx="519756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更多处理弯曲的方法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B8A4E-05DB-CC87-107A-E6A741DA55AC}"/>
              </a:ext>
            </a:extLst>
          </p:cNvPr>
          <p:cNvSpPr txBox="1"/>
          <p:nvPr/>
        </p:nvSpPr>
        <p:spPr>
          <a:xfrm>
            <a:off x="8686799" y="971534"/>
            <a:ext cx="172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DAB924-22C4-0FF2-79A2-2D4E1CFB292B}"/>
                  </a:ext>
                </a:extLst>
              </p:cNvPr>
              <p:cNvSpPr txBox="1"/>
              <p:nvPr/>
            </p:nvSpPr>
            <p:spPr>
              <a:xfrm>
                <a:off x="2815442" y="2435502"/>
                <a:ext cx="609887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𝐐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DAB924-22C4-0FF2-79A2-2D4E1CFB2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42" y="2435502"/>
                <a:ext cx="6098874" cy="11128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E1412E-6526-480B-2644-8A756528EA88}"/>
                  </a:ext>
                </a:extLst>
              </p:cNvPr>
              <p:cNvSpPr txBox="1"/>
              <p:nvPr/>
            </p:nvSpPr>
            <p:spPr>
              <a:xfrm>
                <a:off x="5864879" y="2682417"/>
                <a:ext cx="6098874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CN" sz="18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altLang="zh-CN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E1412E-6526-480B-2644-8A756528E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79" y="2682417"/>
                <a:ext cx="6098874" cy="659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05972D-A74F-9FF6-EA44-5A3DA10781DD}"/>
                  </a:ext>
                </a:extLst>
              </p:cNvPr>
              <p:cNvSpPr txBox="1"/>
              <p:nvPr/>
            </p:nvSpPr>
            <p:spPr>
              <a:xfrm>
                <a:off x="4321313" y="3825551"/>
                <a:ext cx="6098874" cy="12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 b="1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80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800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05972D-A74F-9FF6-EA44-5A3DA1078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313" y="3825551"/>
                <a:ext cx="6098874" cy="12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riangle 2">
            <a:extLst>
              <a:ext uri="{FF2B5EF4-FFF2-40B4-BE49-F238E27FC236}">
                <a16:creationId xmlns:a16="http://schemas.microsoft.com/office/drawing/2014/main" id="{A57ACE5E-0FF6-1EBB-81BB-7AACE3280382}"/>
              </a:ext>
            </a:extLst>
          </p:cNvPr>
          <p:cNvSpPr/>
          <p:nvPr/>
        </p:nvSpPr>
        <p:spPr>
          <a:xfrm>
            <a:off x="1103784" y="2054234"/>
            <a:ext cx="2445571" cy="16515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riangle 58">
            <a:extLst>
              <a:ext uri="{FF2B5EF4-FFF2-40B4-BE49-F238E27FC236}">
                <a16:creationId xmlns:a16="http://schemas.microsoft.com/office/drawing/2014/main" id="{A1845015-18D0-9C9C-8629-9A190BBFFDCF}"/>
              </a:ext>
            </a:extLst>
          </p:cNvPr>
          <p:cNvSpPr/>
          <p:nvPr/>
        </p:nvSpPr>
        <p:spPr>
          <a:xfrm rot="10800000">
            <a:off x="1103783" y="3705766"/>
            <a:ext cx="2445571" cy="16515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46">
            <a:extLst>
              <a:ext uri="{FF2B5EF4-FFF2-40B4-BE49-F238E27FC236}">
                <a16:creationId xmlns:a16="http://schemas.microsoft.com/office/drawing/2014/main" id="{683011EF-8566-9046-DC83-A96738F0E1DD}"/>
              </a:ext>
            </a:extLst>
          </p:cNvPr>
          <p:cNvSpPr/>
          <p:nvPr/>
        </p:nvSpPr>
        <p:spPr>
          <a:xfrm>
            <a:off x="2234924" y="529447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id="{C9466124-0EAB-203C-6E25-FD89E47C6A3E}"/>
              </a:ext>
            </a:extLst>
          </p:cNvPr>
          <p:cNvSpPr/>
          <p:nvPr/>
        </p:nvSpPr>
        <p:spPr>
          <a:xfrm>
            <a:off x="2234924" y="196259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Oval 48">
            <a:extLst>
              <a:ext uri="{FF2B5EF4-FFF2-40B4-BE49-F238E27FC236}">
                <a16:creationId xmlns:a16="http://schemas.microsoft.com/office/drawing/2014/main" id="{3386E255-5935-3AAB-C51D-0F47C408CFBE}"/>
              </a:ext>
            </a:extLst>
          </p:cNvPr>
          <p:cNvSpPr/>
          <p:nvPr/>
        </p:nvSpPr>
        <p:spPr>
          <a:xfrm>
            <a:off x="3474332" y="36279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Oval 49">
            <a:extLst>
              <a:ext uri="{FF2B5EF4-FFF2-40B4-BE49-F238E27FC236}">
                <a16:creationId xmlns:a16="http://schemas.microsoft.com/office/drawing/2014/main" id="{9F5AB1C8-60A4-A049-6CE0-FF45985CFC35}"/>
              </a:ext>
            </a:extLst>
          </p:cNvPr>
          <p:cNvSpPr/>
          <p:nvPr/>
        </p:nvSpPr>
        <p:spPr>
          <a:xfrm>
            <a:off x="1044063" y="361412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0">
                <a:extLst>
                  <a:ext uri="{FF2B5EF4-FFF2-40B4-BE49-F238E27FC236}">
                    <a16:creationId xmlns:a16="http://schemas.microsoft.com/office/drawing/2014/main" id="{DFFB9170-0E65-E7B7-7E23-9D00B8BF2E9D}"/>
                  </a:ext>
                </a:extLst>
              </p:cNvPr>
              <p:cNvSpPr txBox="1"/>
              <p:nvPr/>
            </p:nvSpPr>
            <p:spPr>
              <a:xfrm>
                <a:off x="3625336" y="34636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6" name="TextBox 50">
                <a:extLst>
                  <a:ext uri="{FF2B5EF4-FFF2-40B4-BE49-F238E27FC236}">
                    <a16:creationId xmlns:a16="http://schemas.microsoft.com/office/drawing/2014/main" id="{DFFB9170-0E65-E7B7-7E23-9D00B8BF2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336" y="3463655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1">
                <a:extLst>
                  <a:ext uri="{FF2B5EF4-FFF2-40B4-BE49-F238E27FC236}">
                    <a16:creationId xmlns:a16="http://schemas.microsoft.com/office/drawing/2014/main" id="{38761029-3DCF-0658-33A2-E53584DB08FE}"/>
                  </a:ext>
                </a:extLst>
              </p:cNvPr>
              <p:cNvSpPr txBox="1"/>
              <p:nvPr/>
            </p:nvSpPr>
            <p:spPr>
              <a:xfrm>
                <a:off x="1766830" y="177654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7" name="TextBox 51">
                <a:extLst>
                  <a:ext uri="{FF2B5EF4-FFF2-40B4-BE49-F238E27FC236}">
                    <a16:creationId xmlns:a16="http://schemas.microsoft.com/office/drawing/2014/main" id="{38761029-3DCF-0658-33A2-E53584DB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30" y="1776546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id="{C9B18FEC-5128-21DC-7A77-56BED7CF473F}"/>
                  </a:ext>
                </a:extLst>
              </p:cNvPr>
              <p:cNvSpPr txBox="1"/>
              <p:nvPr/>
            </p:nvSpPr>
            <p:spPr>
              <a:xfrm>
                <a:off x="1766830" y="517263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id="{C9B18FEC-5128-21DC-7A77-56BED7CF4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30" y="5172632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5">
                <a:extLst>
                  <a:ext uri="{FF2B5EF4-FFF2-40B4-BE49-F238E27FC236}">
                    <a16:creationId xmlns:a16="http://schemas.microsoft.com/office/drawing/2014/main" id="{59DEBC98-9485-435D-A6A8-3EF6061580FC}"/>
                  </a:ext>
                </a:extLst>
              </p:cNvPr>
              <p:cNvSpPr txBox="1"/>
              <p:nvPr/>
            </p:nvSpPr>
            <p:spPr>
              <a:xfrm>
                <a:off x="615528" y="34839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9" name="TextBox 55">
                <a:extLst>
                  <a:ext uri="{FF2B5EF4-FFF2-40B4-BE49-F238E27FC236}">
                    <a16:creationId xmlns:a16="http://schemas.microsoft.com/office/drawing/2014/main" id="{59DEBC98-9485-435D-A6A8-3EF60615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8" y="3483917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59">
                <a:extLst>
                  <a:ext uri="{FF2B5EF4-FFF2-40B4-BE49-F238E27FC236}">
                    <a16:creationId xmlns:a16="http://schemas.microsoft.com/office/drawing/2014/main" id="{97B471C1-31C1-0223-92B1-E541975AE5AB}"/>
                  </a:ext>
                </a:extLst>
              </p:cNvPr>
              <p:cNvSpPr txBox="1"/>
              <p:nvPr/>
            </p:nvSpPr>
            <p:spPr>
              <a:xfrm>
                <a:off x="1901009" y="2695334"/>
                <a:ext cx="10433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59">
                <a:extLst>
                  <a:ext uri="{FF2B5EF4-FFF2-40B4-BE49-F238E27FC236}">
                    <a16:creationId xmlns:a16="http://schemas.microsoft.com/office/drawing/2014/main" id="{97B471C1-31C1-0223-92B1-E541975AE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009" y="2695334"/>
                <a:ext cx="1043381" cy="369332"/>
              </a:xfrm>
              <a:prstGeom prst="rect">
                <a:avLst/>
              </a:prstGeom>
              <a:blipFill>
                <a:blip r:embed="rId9"/>
                <a:stretch>
                  <a:fillRect l="-18129" t="-24590" b="-1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60">
                <a:extLst>
                  <a:ext uri="{FF2B5EF4-FFF2-40B4-BE49-F238E27FC236}">
                    <a16:creationId xmlns:a16="http://schemas.microsoft.com/office/drawing/2014/main" id="{C67FDB7F-A18A-9157-711D-7FFF04A6A203}"/>
                  </a:ext>
                </a:extLst>
              </p:cNvPr>
              <p:cNvSpPr txBox="1"/>
              <p:nvPr/>
            </p:nvSpPr>
            <p:spPr>
              <a:xfrm>
                <a:off x="1841170" y="4308136"/>
                <a:ext cx="121860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60">
                <a:extLst>
                  <a:ext uri="{FF2B5EF4-FFF2-40B4-BE49-F238E27FC236}">
                    <a16:creationId xmlns:a16="http://schemas.microsoft.com/office/drawing/2014/main" id="{C67FDB7F-A18A-9157-711D-7FFF04A6A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70" y="4308136"/>
                <a:ext cx="1218602" cy="369332"/>
              </a:xfrm>
              <a:prstGeom prst="rect">
                <a:avLst/>
              </a:prstGeom>
              <a:blipFill>
                <a:blip r:embed="rId10"/>
                <a:stretch>
                  <a:fillRect l="-15000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3">
            <a:extLst>
              <a:ext uri="{FF2B5EF4-FFF2-40B4-BE49-F238E27FC236}">
                <a16:creationId xmlns:a16="http://schemas.microsoft.com/office/drawing/2014/main" id="{6782B0AD-0072-490D-8E1F-8F54235B3D59}"/>
              </a:ext>
            </a:extLst>
          </p:cNvPr>
          <p:cNvSpPr/>
          <p:nvPr/>
        </p:nvSpPr>
        <p:spPr>
          <a:xfrm>
            <a:off x="762559" y="3348048"/>
            <a:ext cx="720000" cy="720000"/>
          </a:xfrm>
          <a:prstGeom prst="arc">
            <a:avLst>
              <a:gd name="adj1" fmla="val 18202813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Arc 69">
            <a:extLst>
              <a:ext uri="{FF2B5EF4-FFF2-40B4-BE49-F238E27FC236}">
                <a16:creationId xmlns:a16="http://schemas.microsoft.com/office/drawing/2014/main" id="{7FD29CC4-C5C3-223A-7B54-D30F0A8C9A4F}"/>
              </a:ext>
            </a:extLst>
          </p:cNvPr>
          <p:cNvSpPr/>
          <p:nvPr/>
        </p:nvSpPr>
        <p:spPr>
          <a:xfrm>
            <a:off x="1964732" y="1728830"/>
            <a:ext cx="720000" cy="720000"/>
          </a:xfrm>
          <a:prstGeom prst="arc">
            <a:avLst>
              <a:gd name="adj1" fmla="val 2896702"/>
              <a:gd name="adj2" fmla="val 774824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Arc 71">
            <a:extLst>
              <a:ext uri="{FF2B5EF4-FFF2-40B4-BE49-F238E27FC236}">
                <a16:creationId xmlns:a16="http://schemas.microsoft.com/office/drawing/2014/main" id="{97BFB2AD-A7D4-CE27-57AC-4A63F2866702}"/>
              </a:ext>
            </a:extLst>
          </p:cNvPr>
          <p:cNvSpPr/>
          <p:nvPr/>
        </p:nvSpPr>
        <p:spPr>
          <a:xfrm>
            <a:off x="3203540" y="3359199"/>
            <a:ext cx="720000" cy="720000"/>
          </a:xfrm>
          <a:prstGeom prst="arc">
            <a:avLst>
              <a:gd name="adj1" fmla="val 10976910"/>
              <a:gd name="adj2" fmla="val 1405595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Arc 72">
            <a:extLst>
              <a:ext uri="{FF2B5EF4-FFF2-40B4-BE49-F238E27FC236}">
                <a16:creationId xmlns:a16="http://schemas.microsoft.com/office/drawing/2014/main" id="{58260695-16A3-F839-B334-F795959BA4A6}"/>
              </a:ext>
            </a:extLst>
          </p:cNvPr>
          <p:cNvSpPr/>
          <p:nvPr/>
        </p:nvSpPr>
        <p:spPr>
          <a:xfrm>
            <a:off x="3040732" y="3162723"/>
            <a:ext cx="1080000" cy="1080000"/>
          </a:xfrm>
          <a:prstGeom prst="arc">
            <a:avLst>
              <a:gd name="adj1" fmla="val 7706487"/>
              <a:gd name="adj2" fmla="val 1089126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Arc 73">
            <a:extLst>
              <a:ext uri="{FF2B5EF4-FFF2-40B4-BE49-F238E27FC236}">
                <a16:creationId xmlns:a16="http://schemas.microsoft.com/office/drawing/2014/main" id="{603927BC-1E79-A219-67B3-F06BB1B436FC}"/>
              </a:ext>
            </a:extLst>
          </p:cNvPr>
          <p:cNvSpPr/>
          <p:nvPr/>
        </p:nvSpPr>
        <p:spPr>
          <a:xfrm>
            <a:off x="604705" y="3161468"/>
            <a:ext cx="1080000" cy="1080000"/>
          </a:xfrm>
          <a:prstGeom prst="arc">
            <a:avLst>
              <a:gd name="adj1" fmla="val 21593699"/>
              <a:gd name="adj2" fmla="val 353317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74">
                <a:extLst>
                  <a:ext uri="{FF2B5EF4-FFF2-40B4-BE49-F238E27FC236}">
                    <a16:creationId xmlns:a16="http://schemas.microsoft.com/office/drawing/2014/main" id="{E9BAE7C3-07D3-540A-D647-856AA100EF44}"/>
                  </a:ext>
                </a:extLst>
              </p:cNvPr>
              <p:cNvSpPr txBox="1"/>
              <p:nvPr/>
            </p:nvSpPr>
            <p:spPr>
              <a:xfrm>
                <a:off x="1445268" y="323155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7" name="TextBox 74">
                <a:extLst>
                  <a:ext uri="{FF2B5EF4-FFF2-40B4-BE49-F238E27FC236}">
                    <a16:creationId xmlns:a16="http://schemas.microsoft.com/office/drawing/2014/main" id="{E9BAE7C3-07D3-540A-D647-856AA100E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68" y="3231559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l="-250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75">
                <a:extLst>
                  <a:ext uri="{FF2B5EF4-FFF2-40B4-BE49-F238E27FC236}">
                    <a16:creationId xmlns:a16="http://schemas.microsoft.com/office/drawing/2014/main" id="{6377F7DC-A933-0117-494E-3EEB40AF8F42}"/>
                  </a:ext>
                </a:extLst>
              </p:cNvPr>
              <p:cNvSpPr txBox="1"/>
              <p:nvPr/>
            </p:nvSpPr>
            <p:spPr>
              <a:xfrm>
                <a:off x="2816766" y="323819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8" name="TextBox 75">
                <a:extLst>
                  <a:ext uri="{FF2B5EF4-FFF2-40B4-BE49-F238E27FC236}">
                    <a16:creationId xmlns:a16="http://schemas.microsoft.com/office/drawing/2014/main" id="{6377F7DC-A933-0117-494E-3EEB40AF8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766" y="3238196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l="-125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77">
                <a:extLst>
                  <a:ext uri="{FF2B5EF4-FFF2-40B4-BE49-F238E27FC236}">
                    <a16:creationId xmlns:a16="http://schemas.microsoft.com/office/drawing/2014/main" id="{66A1D9A7-D009-94B4-B175-1ADD84E4EE00}"/>
                  </a:ext>
                </a:extLst>
              </p:cNvPr>
              <p:cNvSpPr txBox="1"/>
              <p:nvPr/>
            </p:nvSpPr>
            <p:spPr>
              <a:xfrm>
                <a:off x="1604506" y="37672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9" name="TextBox 77">
                <a:extLst>
                  <a:ext uri="{FF2B5EF4-FFF2-40B4-BE49-F238E27FC236}">
                    <a16:creationId xmlns:a16="http://schemas.microsoft.com/office/drawing/2014/main" id="{66A1D9A7-D009-94B4-B175-1ADD84E4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06" y="3767261"/>
                <a:ext cx="486013" cy="369332"/>
              </a:xfrm>
              <a:prstGeom prst="rect">
                <a:avLst/>
              </a:prstGeom>
              <a:blipFill>
                <a:blip r:embed="rId13"/>
                <a:stretch>
                  <a:fillRect l="-250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78">
                <a:extLst>
                  <a:ext uri="{FF2B5EF4-FFF2-40B4-BE49-F238E27FC236}">
                    <a16:creationId xmlns:a16="http://schemas.microsoft.com/office/drawing/2014/main" id="{F444BDE4-38CA-C875-3D41-ADEC0F159AF1}"/>
                  </a:ext>
                </a:extLst>
              </p:cNvPr>
              <p:cNvSpPr txBox="1"/>
              <p:nvPr/>
            </p:nvSpPr>
            <p:spPr>
              <a:xfrm>
                <a:off x="2694613" y="378105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78">
                <a:extLst>
                  <a:ext uri="{FF2B5EF4-FFF2-40B4-BE49-F238E27FC236}">
                    <a16:creationId xmlns:a16="http://schemas.microsoft.com/office/drawing/2014/main" id="{F444BDE4-38CA-C875-3D41-ADEC0F159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613" y="3781058"/>
                <a:ext cx="486013" cy="369332"/>
              </a:xfrm>
              <a:prstGeom prst="rect">
                <a:avLst/>
              </a:prstGeom>
              <a:blipFill>
                <a:blip r:embed="rId14"/>
                <a:stretch>
                  <a:fillRect l="-250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1C29E7CB-0CE1-6B1D-34E5-BEC2BA3D10A9}"/>
              </a:ext>
            </a:extLst>
          </p:cNvPr>
          <p:cNvSpPr txBox="1"/>
          <p:nvPr/>
        </p:nvSpPr>
        <p:spPr>
          <a:xfrm>
            <a:off x="4321313" y="2061713"/>
            <a:ext cx="562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用二次型的方法来衡量。条件：近似平面和小拉伸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F94FC3B-9CAC-D16B-922F-A5665B044C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5280" y="3931338"/>
            <a:ext cx="3233588" cy="55334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06631CC-0841-997A-9B17-DD5BEB10B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73993" y="4423697"/>
            <a:ext cx="4148221" cy="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EC554A8-A1A5-A4DE-A799-69C5C7A4D1D5}"/>
              </a:ext>
            </a:extLst>
          </p:cNvPr>
          <p:cNvSpPr txBox="1"/>
          <p:nvPr/>
        </p:nvSpPr>
        <p:spPr>
          <a:xfrm>
            <a:off x="3170056" y="879895"/>
            <a:ext cx="519756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更多处理弯曲的方法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8C379-1F44-22D9-53B6-8C11F63016C7}"/>
              </a:ext>
            </a:extLst>
          </p:cNvPr>
          <p:cNvSpPr txBox="1"/>
          <p:nvPr/>
        </p:nvSpPr>
        <p:spPr>
          <a:xfrm>
            <a:off x="8686799" y="971534"/>
            <a:ext cx="172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46615-4B68-4FF1-751F-F2647003EBA9}"/>
              </a:ext>
            </a:extLst>
          </p:cNvPr>
          <p:cNvSpPr txBox="1"/>
          <p:nvPr/>
        </p:nvSpPr>
        <p:spPr>
          <a:xfrm>
            <a:off x="1176067" y="2122273"/>
            <a:ext cx="6159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特点：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是关于</a:t>
            </a:r>
            <a:r>
              <a:rPr lang="en-US" altLang="zh-CN" dirty="0"/>
              <a:t>x</a:t>
            </a:r>
            <a:r>
              <a:rPr lang="zh-CN" altLang="en-US" dirty="0"/>
              <a:t>的二次型，</a:t>
            </a:r>
            <a:r>
              <a:rPr lang="en-US" altLang="zh-CN" dirty="0"/>
              <a:t>hessian</a:t>
            </a:r>
            <a:r>
              <a:rPr lang="zh-CN" altLang="en-US" dirty="0"/>
              <a:t>阵为常数矩阵，半正定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有使用条件，不能处理非平面和拉伸过大的情况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ED55E5-F7F9-2FC3-B067-2C0B0FFABAD0}"/>
              </a:ext>
            </a:extLst>
          </p:cNvPr>
          <p:cNvSpPr txBox="1"/>
          <p:nvPr/>
        </p:nvSpPr>
        <p:spPr>
          <a:xfrm>
            <a:off x="1176067" y="4141632"/>
            <a:ext cx="506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Bergou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Miklós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“A quadratic bending model for inextensible surfaces.”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SGP '06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(2006).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DDF4C5-640B-3BC1-2529-31A5F3C0A09B}"/>
              </a:ext>
            </a:extLst>
          </p:cNvPr>
          <p:cNvSpPr txBox="1"/>
          <p:nvPr/>
        </p:nvSpPr>
        <p:spPr>
          <a:xfrm>
            <a:off x="7116792" y="1865257"/>
            <a:ext cx="2838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在这里我很迷惑为什么能量是不依赖于三角形面积的。相似的，</a:t>
            </a:r>
            <a:r>
              <a:rPr lang="en-US" altLang="zh-CN" dirty="0"/>
              <a:t>98</a:t>
            </a:r>
            <a:r>
              <a:rPr lang="zh-CN" altLang="en-US" dirty="0"/>
              <a:t>年那篇也直接取</a:t>
            </a:r>
            <a:r>
              <a:rPr lang="en-US" altLang="zh-CN" dirty="0"/>
              <a:t>theta</a:t>
            </a:r>
            <a:r>
              <a:rPr lang="zh-CN" altLang="en-US" dirty="0"/>
              <a:t>。后来发现作者提到了事实上是不需要面积因子的。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F3B106-5D67-6AFA-7C07-2F284653132B}"/>
              </a:ext>
            </a:extLst>
          </p:cNvPr>
          <p:cNvSpPr txBox="1"/>
          <p:nvPr/>
        </p:nvSpPr>
        <p:spPr>
          <a:xfrm>
            <a:off x="7116792" y="4135563"/>
            <a:ext cx="4261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Breen, David E. et al. “Predicting the drape of woven cloth using interacting particles.”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21st annual conference on Computer graphics and interactive techniques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(1994):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24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670388" y="888521"/>
            <a:ext cx="4110639" cy="7332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Locking issue</a:t>
            </a:r>
            <a:endParaRPr lang="zh-CN" altLang="en-US" sz="4000" b="1" dirty="0">
              <a:solidFill>
                <a:srgbClr val="244C89"/>
              </a:solidFill>
              <a:latin typeface="+mj-lt"/>
              <a:ea typeface="思源黑体" panose="020B0500000000000000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FCDA4-C494-8587-10CC-E7CD87099892}"/>
              </a:ext>
            </a:extLst>
          </p:cNvPr>
          <p:cNvSpPr txBox="1"/>
          <p:nvPr/>
        </p:nvSpPr>
        <p:spPr>
          <a:xfrm>
            <a:off x="1759789" y="2208363"/>
            <a:ext cx="82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弹簧的强度和布料弯曲之间的矛盾，本质上可以归因于自由度不够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41B8E3-F7EC-47E5-2567-E19D03DDFB99}"/>
              </a:ext>
            </a:extLst>
          </p:cNvPr>
          <p:cNvSpPr txBox="1"/>
          <p:nvPr/>
        </p:nvSpPr>
        <p:spPr>
          <a:xfrm>
            <a:off x="1759789" y="2901511"/>
            <a:ext cx="466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加点，增加自由度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在一定范围内弹簧可以自由伸缩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将自由度转化到边上</a:t>
            </a:r>
          </a:p>
        </p:txBody>
      </p:sp>
    </p:spTree>
    <p:extLst>
      <p:ext uri="{BB962C8B-B14F-4D97-AF65-F5344CB8AC3E}">
        <p14:creationId xmlns:p14="http://schemas.microsoft.com/office/powerpoint/2010/main" val="12955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670388" y="888521"/>
            <a:ext cx="4110639" cy="7332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Locking issue</a:t>
            </a:r>
            <a:endParaRPr lang="zh-CN" altLang="en-US" sz="4000" b="1" dirty="0">
              <a:solidFill>
                <a:srgbClr val="244C89"/>
              </a:solidFill>
              <a:latin typeface="+mj-lt"/>
              <a:ea typeface="思源黑体" panose="020B0500000000000000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7E67DB-B0E4-DFF3-8548-6F4F13A03E30}"/>
              </a:ext>
            </a:extLst>
          </p:cNvPr>
          <p:cNvSpPr txBox="1"/>
          <p:nvPr/>
        </p:nvSpPr>
        <p:spPr>
          <a:xfrm>
            <a:off x="1802920" y="1897813"/>
            <a:ext cx="532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将自由度转化到边上：边的中点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CEC18-F73D-1578-1837-B3B172A1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18" y="2267145"/>
            <a:ext cx="3753043" cy="29846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51B570-8708-838D-7455-CBF4529CAC35}"/>
              </a:ext>
            </a:extLst>
          </p:cNvPr>
          <p:cNvSpPr txBox="1"/>
          <p:nvPr/>
        </p:nvSpPr>
        <p:spPr>
          <a:xfrm>
            <a:off x="5520906" y="2579298"/>
            <a:ext cx="474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将所有作用在点上的影响，重新作用在边上。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通过边来插值点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将原先作用在点上的力转化到边上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将原先边上的约束转化到中位线上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064D14-B779-858E-F045-0EFA1149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95" y="3847292"/>
            <a:ext cx="3543482" cy="4889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A6B996-55F8-5FA6-75F1-C4A8A59ADA7E}"/>
              </a:ext>
            </a:extLst>
          </p:cNvPr>
          <p:cNvSpPr txBox="1"/>
          <p:nvPr/>
        </p:nvSpPr>
        <p:spPr>
          <a:xfrm>
            <a:off x="1682151" y="5251798"/>
            <a:ext cx="983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English, Elliot and Robert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Bridson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“Animating developable surfaces using nonconforming elements.”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SIGGRAPH 2008 papers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(2008):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86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68131" y="983412"/>
            <a:ext cx="546498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另一个视角：最优化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3A6EA8-89E4-38D4-8595-EC15343A0E6F}"/>
              </a:ext>
            </a:extLst>
          </p:cNvPr>
          <p:cNvSpPr txBox="1"/>
          <p:nvPr/>
        </p:nvSpPr>
        <p:spPr>
          <a:xfrm>
            <a:off x="1509623" y="2096219"/>
            <a:ext cx="516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将问题看成是一种最优化（非线性优化）问题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84C2D-F2DC-21B5-FB8C-BA272C8A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3" y="2697391"/>
            <a:ext cx="8870756" cy="731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239005-8469-0519-5F8D-BF157757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23" y="3660840"/>
            <a:ext cx="5756301" cy="6525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FB1D54-FA3F-757D-8E38-69F569101308}"/>
              </a:ext>
            </a:extLst>
          </p:cNvPr>
          <p:cNvSpPr txBox="1"/>
          <p:nvPr/>
        </p:nvSpPr>
        <p:spPr>
          <a:xfrm>
            <a:off x="1587260" y="454519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二者等价</a:t>
            </a:r>
          </a:p>
        </p:txBody>
      </p:sp>
    </p:spTree>
    <p:extLst>
      <p:ext uri="{BB962C8B-B14F-4D97-AF65-F5344CB8AC3E}">
        <p14:creationId xmlns:p14="http://schemas.microsoft.com/office/powerpoint/2010/main" val="11213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68131" y="983412"/>
            <a:ext cx="546498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另一个视角：最优化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443274-2046-BBEC-8D3D-2C6DC93EDB25}"/>
              </a:ext>
            </a:extLst>
          </p:cNvPr>
          <p:cNvSpPr txBox="1"/>
          <p:nvPr/>
        </p:nvSpPr>
        <p:spPr>
          <a:xfrm>
            <a:off x="1647646" y="1964279"/>
            <a:ext cx="612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之后可以计算</a:t>
            </a:r>
            <a:r>
              <a:rPr lang="en-US" altLang="zh-CN" dirty="0"/>
              <a:t>hessian</a:t>
            </a:r>
            <a:r>
              <a:rPr lang="zh-CN" altLang="en-US" dirty="0"/>
              <a:t>矩阵，通过</a:t>
            </a:r>
            <a:r>
              <a:rPr lang="en-US" altLang="zh-CN" dirty="0"/>
              <a:t>newton</a:t>
            </a:r>
            <a:r>
              <a:rPr lang="zh-CN" altLang="en-US" dirty="0"/>
              <a:t>法迭代求解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68642D-B659-8BAB-DF41-EC2CCED8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20" y="2606592"/>
            <a:ext cx="9264759" cy="33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1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85401" y="2443843"/>
            <a:ext cx="16434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89428" y="3044279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基于约束的方法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106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总览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19B4D8-ACC1-8AD3-7E58-8ED123815260}"/>
              </a:ext>
            </a:extLst>
          </p:cNvPr>
          <p:cNvSpPr txBox="1"/>
          <p:nvPr/>
        </p:nvSpPr>
        <p:spPr>
          <a:xfrm>
            <a:off x="1785667" y="1805912"/>
            <a:ext cx="837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在使用弹簧</a:t>
            </a:r>
            <a:r>
              <a:rPr lang="en-US" altLang="zh-CN" dirty="0"/>
              <a:t>-</a:t>
            </a:r>
            <a:r>
              <a:rPr lang="zh-CN" altLang="en-US" dirty="0"/>
              <a:t>质点模型的时候，我们通常会发现比较好的模拟结果通常需要我们将弹簧的</a:t>
            </a:r>
            <a:r>
              <a:rPr lang="en-US" altLang="zh-CN" dirty="0"/>
              <a:t>stiffness</a:t>
            </a:r>
            <a:r>
              <a:rPr lang="zh-CN" altLang="en-US" dirty="0"/>
              <a:t>调整的比较大，这是因为布料的特点总是表现出一种不易拉伸性。于是我们就设想：可否将这种不易拉伸性视作一种约束，从而简化弹簧质点模型？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3B5EA3-513D-1715-53AC-5845910ECA45}"/>
              </a:ext>
            </a:extLst>
          </p:cNvPr>
          <p:cNvSpPr txBox="1"/>
          <p:nvPr/>
        </p:nvSpPr>
        <p:spPr>
          <a:xfrm>
            <a:off x="1785667" y="3205429"/>
            <a:ext cx="814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Force-based</a:t>
            </a:r>
            <a:r>
              <a:rPr lang="zh-CN" altLang="en-US" dirty="0"/>
              <a:t>方法的通病：不直接操纵位移，导致位移的变化有一种滞后性，容易造成</a:t>
            </a:r>
            <a:r>
              <a:rPr lang="en-US" altLang="zh-CN" dirty="0"/>
              <a:t>overshooting</a:t>
            </a:r>
            <a:r>
              <a:rPr lang="zh-CN" altLang="en-US" dirty="0"/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93885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3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997200" y="423263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29619" y="1228068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7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  <a:endParaRPr lang="zh-CN" altLang="en-US" sz="34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29307" y="849517"/>
              <a:ext cx="1490820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3" b="1" dirty="0">
                  <a:solidFill>
                    <a:schemeClr val="bg1"/>
                  </a:solidFill>
                  <a:cs typeface="+mn-ea"/>
                  <a:sym typeface="+mn-lt"/>
                </a:rPr>
                <a:t>目 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rot="16200000" flipV="1">
              <a:off x="2113755" y="1100764"/>
              <a:ext cx="313392" cy="18914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709726" y="1632721"/>
            <a:ext cx="4905655" cy="576262"/>
            <a:chOff x="5714354" y="1664538"/>
            <a:chExt cx="4905655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4905655" cy="576262"/>
              <a:chOff x="4753236" y="2069839"/>
              <a:chExt cx="4905655" cy="576262"/>
            </a:xfrm>
          </p:grpSpPr>
          <p:grpSp>
            <p:nvGrpSpPr>
              <p:cNvPr id="52" name="组合 21"/>
              <p:cNvGrpSpPr>
                <a:grpSpLocks/>
              </p:cNvGrpSpPr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566160" y="2152389"/>
                <a:ext cx="3092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弹簧</a:t>
                </a:r>
                <a:r>
                  <a:rPr lang="en-US" altLang="zh-CN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-</a:t>
                </a: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质点系统的隐式积分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5714354" y="2522443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4229100" cy="576263"/>
              <a:chOff x="4753236" y="2862001"/>
              <a:chExt cx="4229100" cy="576263"/>
            </a:xfrm>
          </p:grpSpPr>
          <p:grpSp>
            <p:nvGrpSpPr>
              <p:cNvPr id="64" name="组合 22"/>
              <p:cNvGrpSpPr>
                <a:grpSpLocks/>
              </p:cNvGrpSpPr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941376"/>
                <a:ext cx="24161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基于约束的方法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714354" y="3382138"/>
            <a:ext cx="4968875" cy="576262"/>
            <a:chOff x="5714354" y="3382138"/>
            <a:chExt cx="4968875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4968875" cy="576262"/>
              <a:chOff x="4753236" y="3654164"/>
              <a:chExt cx="4968875" cy="576262"/>
            </a:xfrm>
          </p:grpSpPr>
          <p:grpSp>
            <p:nvGrpSpPr>
              <p:cNvPr id="74" name="组合 23"/>
              <p:cNvGrpSpPr>
                <a:grpSpLocks/>
              </p:cNvGrpSpPr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8097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3744651"/>
                <a:ext cx="31559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加速方法</a:t>
                </a: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5714354" y="4244369"/>
            <a:ext cx="4890672" cy="578188"/>
            <a:chOff x="5714354" y="4244369"/>
            <a:chExt cx="4890672" cy="578188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4103687" cy="576263"/>
              <a:chOff x="4753236" y="4446326"/>
              <a:chExt cx="4103687" cy="576263"/>
            </a:xfrm>
          </p:grpSpPr>
          <p:grpSp>
            <p:nvGrpSpPr>
              <p:cNvPr id="84" name="组合 24"/>
              <p:cNvGrpSpPr>
                <a:grpSpLocks/>
              </p:cNvGrpSpPr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/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/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5581874" y="4613014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4535226"/>
                <a:ext cx="22907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碰撞处理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714354" y="5108509"/>
            <a:ext cx="4890672" cy="578865"/>
            <a:chOff x="5714354" y="5108509"/>
            <a:chExt cx="4890672" cy="57886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14354" y="5108509"/>
              <a:ext cx="4752975" cy="576262"/>
              <a:chOff x="4753236" y="5238489"/>
              <a:chExt cx="4752975" cy="576262"/>
            </a:xfrm>
          </p:grpSpPr>
          <p:grpSp>
            <p:nvGrpSpPr>
              <p:cNvPr id="94" name="组合 25"/>
              <p:cNvGrpSpPr>
                <a:grpSpLocks/>
              </p:cNvGrpSpPr>
              <p:nvPr/>
            </p:nvGrpSpPr>
            <p:grpSpPr bwMode="auto">
              <a:xfrm>
                <a:off x="4753236" y="5238489"/>
                <a:ext cx="576262" cy="576262"/>
                <a:chOff x="6170389" y="5747903"/>
                <a:chExt cx="576064" cy="576064"/>
              </a:xfrm>
            </p:grpSpPr>
            <p:sp>
              <p:nvSpPr>
                <p:cNvPr id="97" name="圆角矩形 14"/>
                <p:cNvSpPr>
                  <a:spLocks noChangeArrowheads="1"/>
                </p:cNvSpPr>
                <p:nvPr/>
              </p:nvSpPr>
              <p:spPr bwMode="auto">
                <a:xfrm>
                  <a:off x="6170389" y="5747903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28"/>
                <p:cNvSpPr>
                  <a:spLocks noEditPoints="1"/>
                </p:cNvSpPr>
                <p:nvPr/>
              </p:nvSpPr>
              <p:spPr bwMode="auto">
                <a:xfrm>
                  <a:off x="6293383" y="5910861"/>
                  <a:ext cx="295907" cy="250148"/>
                </a:xfrm>
                <a:custGeom>
                  <a:avLst/>
                  <a:gdLst>
                    <a:gd name="T0" fmla="*/ 2147483646 w 923"/>
                    <a:gd name="T1" fmla="*/ 0 h 771"/>
                    <a:gd name="T2" fmla="*/ 2147483646 w 923"/>
                    <a:gd name="T3" fmla="*/ 2147483646 h 771"/>
                    <a:gd name="T4" fmla="*/ 2147483646 w 923"/>
                    <a:gd name="T5" fmla="*/ 2147483646 h 771"/>
                    <a:gd name="T6" fmla="*/ 2147483646 w 923"/>
                    <a:gd name="T7" fmla="*/ 2147483646 h 771"/>
                    <a:gd name="T8" fmla="*/ 2147483646 w 923"/>
                    <a:gd name="T9" fmla="*/ 2147483646 h 771"/>
                    <a:gd name="T10" fmla="*/ 2147483646 w 923"/>
                    <a:gd name="T11" fmla="*/ 2147483646 h 771"/>
                    <a:gd name="T12" fmla="*/ 2147483646 w 923"/>
                    <a:gd name="T13" fmla="*/ 2147483646 h 771"/>
                    <a:gd name="T14" fmla="*/ 2147483646 w 923"/>
                    <a:gd name="T15" fmla="*/ 2147483646 h 771"/>
                    <a:gd name="T16" fmla="*/ 2147483646 w 923"/>
                    <a:gd name="T17" fmla="*/ 2147483646 h 771"/>
                    <a:gd name="T18" fmla="*/ 2147483646 w 923"/>
                    <a:gd name="T19" fmla="*/ 2147483646 h 771"/>
                    <a:gd name="T20" fmla="*/ 2147483646 w 923"/>
                    <a:gd name="T21" fmla="*/ 2147483646 h 771"/>
                    <a:gd name="T22" fmla="*/ 2147483646 w 923"/>
                    <a:gd name="T23" fmla="*/ 2147483646 h 771"/>
                    <a:gd name="T24" fmla="*/ 2147483646 w 923"/>
                    <a:gd name="T25" fmla="*/ 2147483646 h 771"/>
                    <a:gd name="T26" fmla="*/ 2147483646 w 923"/>
                    <a:gd name="T27" fmla="*/ 2147483646 h 771"/>
                    <a:gd name="T28" fmla="*/ 2147483646 w 923"/>
                    <a:gd name="T29" fmla="*/ 2147483646 h 771"/>
                    <a:gd name="T30" fmla="*/ 2147483646 w 923"/>
                    <a:gd name="T31" fmla="*/ 2147483646 h 771"/>
                    <a:gd name="T32" fmla="*/ 2147483646 w 923"/>
                    <a:gd name="T33" fmla="*/ 2147483646 h 771"/>
                    <a:gd name="T34" fmla="*/ 2147483646 w 923"/>
                    <a:gd name="T35" fmla="*/ 2147483646 h 771"/>
                    <a:gd name="T36" fmla="*/ 2147483646 w 923"/>
                    <a:gd name="T37" fmla="*/ 2147483646 h 771"/>
                    <a:gd name="T38" fmla="*/ 2147483646 w 923"/>
                    <a:gd name="T39" fmla="*/ 2147483646 h 771"/>
                    <a:gd name="T40" fmla="*/ 2147483646 w 923"/>
                    <a:gd name="T41" fmla="*/ 2147483646 h 771"/>
                    <a:gd name="T42" fmla="*/ 2147483646 w 923"/>
                    <a:gd name="T43" fmla="*/ 2147483646 h 771"/>
                    <a:gd name="T44" fmla="*/ 2147483646 w 923"/>
                    <a:gd name="T45" fmla="*/ 2147483646 h 771"/>
                    <a:gd name="T46" fmla="*/ 2147483646 w 923"/>
                    <a:gd name="T47" fmla="*/ 2147483646 h 771"/>
                    <a:gd name="T48" fmla="*/ 2147483646 w 923"/>
                    <a:gd name="T49" fmla="*/ 2147483646 h 771"/>
                    <a:gd name="T50" fmla="*/ 2147483646 w 923"/>
                    <a:gd name="T51" fmla="*/ 2147483646 h 771"/>
                    <a:gd name="T52" fmla="*/ 2147483646 w 923"/>
                    <a:gd name="T53" fmla="*/ 2147483646 h 771"/>
                    <a:gd name="T54" fmla="*/ 2147483646 w 923"/>
                    <a:gd name="T55" fmla="*/ 2147483646 h 771"/>
                    <a:gd name="T56" fmla="*/ 2147483646 w 923"/>
                    <a:gd name="T57" fmla="*/ 2147483646 h 771"/>
                    <a:gd name="T58" fmla="*/ 2147483646 w 923"/>
                    <a:gd name="T59" fmla="*/ 2147483646 h 771"/>
                    <a:gd name="T60" fmla="*/ 2147483646 w 923"/>
                    <a:gd name="T61" fmla="*/ 2147483646 h 771"/>
                    <a:gd name="T62" fmla="*/ 2147483646 w 923"/>
                    <a:gd name="T63" fmla="*/ 2147483646 h 771"/>
                    <a:gd name="T64" fmla="*/ 2147483646 w 923"/>
                    <a:gd name="T65" fmla="*/ 2147483646 h 771"/>
                    <a:gd name="T66" fmla="*/ 2147483646 w 923"/>
                    <a:gd name="T67" fmla="*/ 2147483646 h 771"/>
                    <a:gd name="T68" fmla="*/ 2147483646 w 923"/>
                    <a:gd name="T69" fmla="*/ 2147483646 h 771"/>
                    <a:gd name="T70" fmla="*/ 2147483646 w 923"/>
                    <a:gd name="T71" fmla="*/ 2147483646 h 771"/>
                    <a:gd name="T72" fmla="*/ 2147483646 w 923"/>
                    <a:gd name="T73" fmla="*/ 2147483646 h 771"/>
                    <a:gd name="T74" fmla="*/ 2147483646 w 923"/>
                    <a:gd name="T75" fmla="*/ 2147483646 h 771"/>
                    <a:gd name="T76" fmla="*/ 0 w 923"/>
                    <a:gd name="T77" fmla="*/ 2147483646 h 771"/>
                    <a:gd name="T78" fmla="*/ 2147483646 w 923"/>
                    <a:gd name="T79" fmla="*/ 2147483646 h 77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923" h="771">
                      <a:moveTo>
                        <a:pt x="303" y="0"/>
                      </a:moveTo>
                      <a:lnTo>
                        <a:pt x="819" y="0"/>
                      </a:lnTo>
                      <a:cubicBezTo>
                        <a:pt x="848" y="0"/>
                        <a:pt x="873" y="12"/>
                        <a:pt x="892" y="31"/>
                      </a:cubicBezTo>
                      <a:cubicBezTo>
                        <a:pt x="911" y="50"/>
                        <a:pt x="923" y="76"/>
                        <a:pt x="923" y="104"/>
                      </a:cubicBezTo>
                      <a:lnTo>
                        <a:pt x="923" y="313"/>
                      </a:lnTo>
                      <a:cubicBezTo>
                        <a:pt x="923" y="341"/>
                        <a:pt x="911" y="367"/>
                        <a:pt x="892" y="386"/>
                      </a:cubicBezTo>
                      <a:cubicBezTo>
                        <a:pt x="873" y="405"/>
                        <a:pt x="848" y="416"/>
                        <a:pt x="819" y="416"/>
                      </a:cubicBezTo>
                      <a:lnTo>
                        <a:pt x="737" y="416"/>
                      </a:lnTo>
                      <a:lnTo>
                        <a:pt x="626" y="553"/>
                      </a:lnTo>
                      <a:lnTo>
                        <a:pt x="584" y="605"/>
                      </a:lnTo>
                      <a:lnTo>
                        <a:pt x="584" y="537"/>
                      </a:lnTo>
                      <a:lnTo>
                        <a:pt x="584" y="416"/>
                      </a:lnTo>
                      <a:lnTo>
                        <a:pt x="494" y="416"/>
                      </a:lnTo>
                      <a:cubicBezTo>
                        <a:pt x="499" y="401"/>
                        <a:pt x="502" y="385"/>
                        <a:pt x="502" y="368"/>
                      </a:cubicBezTo>
                      <a:lnTo>
                        <a:pt x="608" y="368"/>
                      </a:lnTo>
                      <a:lnTo>
                        <a:pt x="632" y="368"/>
                      </a:lnTo>
                      <a:lnTo>
                        <a:pt x="632" y="392"/>
                      </a:lnTo>
                      <a:lnTo>
                        <a:pt x="632" y="470"/>
                      </a:lnTo>
                      <a:lnTo>
                        <a:pt x="707" y="377"/>
                      </a:lnTo>
                      <a:lnTo>
                        <a:pt x="714" y="368"/>
                      </a:lnTo>
                      <a:lnTo>
                        <a:pt x="726" y="368"/>
                      </a:lnTo>
                      <a:lnTo>
                        <a:pt x="819" y="368"/>
                      </a:lnTo>
                      <a:cubicBezTo>
                        <a:pt x="834" y="368"/>
                        <a:pt x="848" y="362"/>
                        <a:pt x="858" y="352"/>
                      </a:cubicBezTo>
                      <a:cubicBezTo>
                        <a:pt x="868" y="342"/>
                        <a:pt x="875" y="328"/>
                        <a:pt x="875" y="313"/>
                      </a:cubicBezTo>
                      <a:lnTo>
                        <a:pt x="875" y="104"/>
                      </a:lnTo>
                      <a:cubicBezTo>
                        <a:pt x="875" y="89"/>
                        <a:pt x="868" y="75"/>
                        <a:pt x="858" y="65"/>
                      </a:cubicBezTo>
                      <a:cubicBezTo>
                        <a:pt x="848" y="55"/>
                        <a:pt x="834" y="48"/>
                        <a:pt x="819" y="48"/>
                      </a:cubicBezTo>
                      <a:lnTo>
                        <a:pt x="303" y="48"/>
                      </a:lnTo>
                      <a:cubicBezTo>
                        <a:pt x="288" y="48"/>
                        <a:pt x="274" y="55"/>
                        <a:pt x="264" y="65"/>
                      </a:cubicBezTo>
                      <a:cubicBezTo>
                        <a:pt x="253" y="75"/>
                        <a:pt x="247" y="89"/>
                        <a:pt x="247" y="104"/>
                      </a:cubicBezTo>
                      <a:lnTo>
                        <a:pt x="247" y="293"/>
                      </a:lnTo>
                      <a:cubicBezTo>
                        <a:pt x="235" y="311"/>
                        <a:pt x="228" y="333"/>
                        <a:pt x="226" y="356"/>
                      </a:cubicBezTo>
                      <a:cubicBezTo>
                        <a:pt x="219" y="347"/>
                        <a:pt x="210" y="338"/>
                        <a:pt x="201" y="332"/>
                      </a:cubicBezTo>
                      <a:cubicBezTo>
                        <a:pt x="200" y="325"/>
                        <a:pt x="199" y="319"/>
                        <a:pt x="199" y="313"/>
                      </a:cubicBezTo>
                      <a:lnTo>
                        <a:pt x="199" y="104"/>
                      </a:lnTo>
                      <a:cubicBezTo>
                        <a:pt x="199" y="76"/>
                        <a:pt x="211" y="50"/>
                        <a:pt x="230" y="31"/>
                      </a:cubicBezTo>
                      <a:cubicBezTo>
                        <a:pt x="248" y="12"/>
                        <a:pt x="274" y="0"/>
                        <a:pt x="303" y="0"/>
                      </a:cubicBezTo>
                      <a:close/>
                      <a:moveTo>
                        <a:pt x="130" y="344"/>
                      </a:moveTo>
                      <a:lnTo>
                        <a:pt x="130" y="344"/>
                      </a:lnTo>
                      <a:cubicBezTo>
                        <a:pt x="83" y="344"/>
                        <a:pt x="45" y="382"/>
                        <a:pt x="45" y="429"/>
                      </a:cubicBezTo>
                      <a:cubicBezTo>
                        <a:pt x="45" y="476"/>
                        <a:pt x="83" y="514"/>
                        <a:pt x="130" y="514"/>
                      </a:cubicBezTo>
                      <a:cubicBezTo>
                        <a:pt x="177" y="514"/>
                        <a:pt x="215" y="476"/>
                        <a:pt x="215" y="429"/>
                      </a:cubicBezTo>
                      <a:cubicBezTo>
                        <a:pt x="215" y="382"/>
                        <a:pt x="177" y="344"/>
                        <a:pt x="130" y="344"/>
                      </a:cubicBezTo>
                      <a:close/>
                      <a:moveTo>
                        <a:pt x="364" y="265"/>
                      </a:moveTo>
                      <a:lnTo>
                        <a:pt x="364" y="265"/>
                      </a:lnTo>
                      <a:cubicBezTo>
                        <a:pt x="307" y="265"/>
                        <a:pt x="261" y="311"/>
                        <a:pt x="261" y="368"/>
                      </a:cubicBezTo>
                      <a:cubicBezTo>
                        <a:pt x="261" y="425"/>
                        <a:pt x="307" y="471"/>
                        <a:pt x="364" y="471"/>
                      </a:cubicBezTo>
                      <a:cubicBezTo>
                        <a:pt x="420" y="471"/>
                        <a:pt x="466" y="425"/>
                        <a:pt x="466" y="368"/>
                      </a:cubicBezTo>
                      <a:cubicBezTo>
                        <a:pt x="466" y="311"/>
                        <a:pt x="420" y="265"/>
                        <a:pt x="364" y="265"/>
                      </a:cubicBezTo>
                      <a:close/>
                      <a:moveTo>
                        <a:pt x="274" y="748"/>
                      </a:moveTo>
                      <a:lnTo>
                        <a:pt x="274" y="748"/>
                      </a:lnTo>
                      <a:lnTo>
                        <a:pt x="274" y="601"/>
                      </a:lnTo>
                      <a:lnTo>
                        <a:pt x="285" y="601"/>
                      </a:lnTo>
                      <a:lnTo>
                        <a:pt x="285" y="748"/>
                      </a:lnTo>
                      <a:lnTo>
                        <a:pt x="285" y="771"/>
                      </a:lnTo>
                      <a:lnTo>
                        <a:pt x="446" y="771"/>
                      </a:lnTo>
                      <a:lnTo>
                        <a:pt x="446" y="748"/>
                      </a:lnTo>
                      <a:lnTo>
                        <a:pt x="446" y="601"/>
                      </a:lnTo>
                      <a:lnTo>
                        <a:pt x="457" y="601"/>
                      </a:lnTo>
                      <a:lnTo>
                        <a:pt x="457" y="748"/>
                      </a:lnTo>
                      <a:lnTo>
                        <a:pt x="522" y="748"/>
                      </a:lnTo>
                      <a:lnTo>
                        <a:pt x="522" y="548"/>
                      </a:lnTo>
                      <a:cubicBezTo>
                        <a:pt x="522" y="512"/>
                        <a:pt x="493" y="483"/>
                        <a:pt x="458" y="483"/>
                      </a:cubicBezTo>
                      <a:cubicBezTo>
                        <a:pt x="262" y="483"/>
                        <a:pt x="468" y="483"/>
                        <a:pt x="271" y="483"/>
                      </a:cubicBezTo>
                      <a:cubicBezTo>
                        <a:pt x="236" y="483"/>
                        <a:pt x="207" y="512"/>
                        <a:pt x="207" y="548"/>
                      </a:cubicBezTo>
                      <a:lnTo>
                        <a:pt x="207" y="748"/>
                      </a:lnTo>
                      <a:cubicBezTo>
                        <a:pt x="218" y="748"/>
                        <a:pt x="245" y="748"/>
                        <a:pt x="274" y="748"/>
                      </a:cubicBezTo>
                      <a:close/>
                      <a:moveTo>
                        <a:pt x="55" y="743"/>
                      </a:moveTo>
                      <a:lnTo>
                        <a:pt x="55" y="743"/>
                      </a:lnTo>
                      <a:lnTo>
                        <a:pt x="55" y="622"/>
                      </a:lnTo>
                      <a:lnTo>
                        <a:pt x="65" y="622"/>
                      </a:lnTo>
                      <a:lnTo>
                        <a:pt x="65" y="743"/>
                      </a:lnTo>
                      <a:lnTo>
                        <a:pt x="65" y="757"/>
                      </a:lnTo>
                      <a:lnTo>
                        <a:pt x="174" y="757"/>
                      </a:lnTo>
                      <a:lnTo>
                        <a:pt x="174" y="548"/>
                      </a:lnTo>
                      <a:cubicBezTo>
                        <a:pt x="174" y="540"/>
                        <a:pt x="175" y="532"/>
                        <a:pt x="177" y="524"/>
                      </a:cubicBezTo>
                      <a:lnTo>
                        <a:pt x="53" y="524"/>
                      </a:lnTo>
                      <a:cubicBezTo>
                        <a:pt x="24" y="524"/>
                        <a:pt x="0" y="548"/>
                        <a:pt x="0" y="577"/>
                      </a:cubicBezTo>
                      <a:lnTo>
                        <a:pt x="0" y="743"/>
                      </a:lnTo>
                      <a:cubicBezTo>
                        <a:pt x="10" y="743"/>
                        <a:pt x="32" y="743"/>
                        <a:pt x="55" y="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Rectangle 14"/>
              <p:cNvSpPr>
                <a:spLocks noChangeArrowheads="1"/>
              </p:cNvSpPr>
              <p:nvPr/>
            </p:nvSpPr>
            <p:spPr bwMode="auto">
              <a:xfrm>
                <a:off x="5581874" y="54051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6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5309926"/>
                <a:ext cx="29400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总结与想法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flipH="1">
              <a:off x="6433491" y="5606482"/>
              <a:ext cx="4171535" cy="80892"/>
              <a:chOff x="2272062" y="2596259"/>
              <a:chExt cx="4173708" cy="80934"/>
            </a:xfrm>
          </p:grpSpPr>
          <p:cxnSp>
            <p:nvCxnSpPr>
              <p:cNvPr id="92" name="直接连接符 9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矩形 9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241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4CEB23-A7AC-450F-6101-54F44CAECF9C}"/>
              </a:ext>
            </a:extLst>
          </p:cNvPr>
          <p:cNvSpPr txBox="1"/>
          <p:nvPr/>
        </p:nvSpPr>
        <p:spPr>
          <a:xfrm>
            <a:off x="1328467" y="2027208"/>
            <a:ext cx="71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如上所述，我们引进一种约束：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A83BB1-37B6-714C-D896-6111FB0CD850}"/>
                  </a:ext>
                </a:extLst>
              </p:cNvPr>
              <p:cNvSpPr txBox="1"/>
              <p:nvPr/>
            </p:nvSpPr>
            <p:spPr>
              <a:xfrm>
                <a:off x="1328467" y="2587137"/>
                <a:ext cx="6732916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1800" dirty="0"/>
                            <m:t> 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altLang="zh-CN" sz="1800" i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A83BB1-37B6-714C-D896-6111FB0C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67" y="2587137"/>
                <a:ext cx="6732916" cy="411395"/>
              </a:xfrm>
              <a:prstGeom prst="rect">
                <a:avLst/>
              </a:prstGeom>
              <a:blipFill>
                <a:blip r:embed="rId2"/>
                <a:stretch>
                  <a:fillRect l="-272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F73A3F5-C84A-2A4A-707D-A46B8BC8DEED}"/>
              </a:ext>
            </a:extLst>
          </p:cNvPr>
          <p:cNvSpPr txBox="1"/>
          <p:nvPr/>
        </p:nvSpPr>
        <p:spPr>
          <a:xfrm>
            <a:off x="1328467" y="3189129"/>
            <a:ext cx="3255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即我们希望两个顶点之间的距离要尽量保持原长。具体保持什么状态，我们希望是满足条件的区域中离初值最“近”的那个点</a:t>
            </a:r>
          </a:p>
        </p:txBody>
      </p:sp>
      <p:cxnSp>
        <p:nvCxnSpPr>
          <p:cNvPr id="7" name="Straight Connector 90">
            <a:extLst>
              <a:ext uri="{FF2B5EF4-FFF2-40B4-BE49-F238E27FC236}">
                <a16:creationId xmlns:a16="http://schemas.microsoft.com/office/drawing/2014/main" id="{4A87CA81-7C96-2FEC-3C64-A212198192EE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661954" y="2220871"/>
            <a:ext cx="55927" cy="72079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FEF066B-DC3D-BFA9-AD44-B33726C0EE56}"/>
              </a:ext>
            </a:extLst>
          </p:cNvPr>
          <p:cNvSpPr txBox="1">
            <a:spLocks/>
          </p:cNvSpPr>
          <p:nvPr/>
        </p:nvSpPr>
        <p:spPr>
          <a:xfrm>
            <a:off x="9071486" y="6356350"/>
            <a:ext cx="2282314" cy="3523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26B15-CD18-AD48-B4A6-8B862AAA934E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  <p:sp>
        <p:nvSpPr>
          <p:cNvPr id="9" name="Freeform 59">
            <a:extLst>
              <a:ext uri="{FF2B5EF4-FFF2-40B4-BE49-F238E27FC236}">
                <a16:creationId xmlns:a16="http://schemas.microsoft.com/office/drawing/2014/main" id="{051A5000-B69E-BA9B-8E8D-A9196F43D17C}"/>
              </a:ext>
            </a:extLst>
          </p:cNvPr>
          <p:cNvSpPr/>
          <p:nvPr/>
        </p:nvSpPr>
        <p:spPr>
          <a:xfrm>
            <a:off x="5534499" y="3177689"/>
            <a:ext cx="4640142" cy="213346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Freeform 63">
            <a:extLst>
              <a:ext uri="{FF2B5EF4-FFF2-40B4-BE49-F238E27FC236}">
                <a16:creationId xmlns:a16="http://schemas.microsoft.com/office/drawing/2014/main" id="{C29A4929-A47C-A2A4-5A0A-574341AD3004}"/>
              </a:ext>
            </a:extLst>
          </p:cNvPr>
          <p:cNvSpPr/>
          <p:nvPr/>
        </p:nvSpPr>
        <p:spPr>
          <a:xfrm>
            <a:off x="5534499" y="2981792"/>
            <a:ext cx="4640142" cy="68819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59492170-E578-EBD4-75BD-49853ED1266C}"/>
                  </a:ext>
                </a:extLst>
              </p:cNvPr>
              <p:cNvSpPr/>
              <p:nvPr/>
            </p:nvSpPr>
            <p:spPr>
              <a:xfrm>
                <a:off x="8056434" y="3946111"/>
                <a:ext cx="2118207" cy="645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59492170-E578-EBD4-75BD-49853ED12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34" y="3946111"/>
                <a:ext cx="2118207" cy="645818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EF20F82E-52DB-D517-AA79-7DC07E32AB1A}"/>
                  </a:ext>
                </a:extLst>
              </p:cNvPr>
              <p:cNvSpPr/>
              <p:nvPr/>
            </p:nvSpPr>
            <p:spPr>
              <a:xfrm>
                <a:off x="9026677" y="2698094"/>
                <a:ext cx="11988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Boundary </a:t>
                </a:r>
                <a14:m>
                  <m:oMath xmlns:m="http://schemas.openxmlformats.org/officeDocument/2006/math">
                    <m:r>
                      <a:rPr lang="el-GR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l-GR" b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endParaRPr lang="en-CN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EF20F82E-52DB-D517-AA79-7DC07E32A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77" y="2698094"/>
                <a:ext cx="1198874" cy="646331"/>
              </a:xfrm>
              <a:prstGeom prst="rect">
                <a:avLst/>
              </a:prstGeom>
              <a:blipFill>
                <a:blip r:embed="rId4"/>
                <a:stretch>
                  <a:fillRect l="-4592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76">
            <a:extLst>
              <a:ext uri="{FF2B5EF4-FFF2-40B4-BE49-F238E27FC236}">
                <a16:creationId xmlns:a16="http://schemas.microsoft.com/office/drawing/2014/main" id="{FF8052BB-9011-450F-CF70-3826D94A58E8}"/>
              </a:ext>
            </a:extLst>
          </p:cNvPr>
          <p:cNvSpPr/>
          <p:nvPr/>
        </p:nvSpPr>
        <p:spPr>
          <a:xfrm>
            <a:off x="6585707" y="2220871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84">
                <a:extLst>
                  <a:ext uri="{FF2B5EF4-FFF2-40B4-BE49-F238E27FC236}">
                    <a16:creationId xmlns:a16="http://schemas.microsoft.com/office/drawing/2014/main" id="{481917F2-DF63-3D45-148B-A63ACC503CD7}"/>
                  </a:ext>
                </a:extLst>
              </p:cNvPr>
              <p:cNvSpPr txBox="1"/>
              <p:nvPr/>
            </p:nvSpPr>
            <p:spPr>
              <a:xfrm>
                <a:off x="7010637" y="2089554"/>
                <a:ext cx="1349108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14" name="TextBox 84">
                <a:extLst>
                  <a:ext uri="{FF2B5EF4-FFF2-40B4-BE49-F238E27FC236}">
                    <a16:creationId xmlns:a16="http://schemas.microsoft.com/office/drawing/2014/main" id="{481917F2-DF63-3D45-148B-A63ACC503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637" y="2089554"/>
                <a:ext cx="1349108" cy="399084"/>
              </a:xfrm>
              <a:prstGeom prst="rect">
                <a:avLst/>
              </a:prstGeom>
              <a:blipFill>
                <a:blip r:embed="rId5"/>
                <a:stretch>
                  <a:fillRect l="-5882" r="-17647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85">
            <a:extLst>
              <a:ext uri="{FF2B5EF4-FFF2-40B4-BE49-F238E27FC236}">
                <a16:creationId xmlns:a16="http://schemas.microsoft.com/office/drawing/2014/main" id="{D8A3F5D3-D3B0-544D-405A-22D82A1B9EDB}"/>
              </a:ext>
            </a:extLst>
          </p:cNvPr>
          <p:cNvSpPr/>
          <p:nvPr/>
        </p:nvSpPr>
        <p:spPr>
          <a:xfrm>
            <a:off x="6677351" y="2941670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Oval 86">
            <a:extLst>
              <a:ext uri="{FF2B5EF4-FFF2-40B4-BE49-F238E27FC236}">
                <a16:creationId xmlns:a16="http://schemas.microsoft.com/office/drawing/2014/main" id="{2056118C-A126-2A29-3D2E-53B5528F4A1F}"/>
              </a:ext>
            </a:extLst>
          </p:cNvPr>
          <p:cNvSpPr/>
          <p:nvPr/>
        </p:nvSpPr>
        <p:spPr>
          <a:xfrm>
            <a:off x="6230311" y="3124958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87">
            <a:extLst>
              <a:ext uri="{FF2B5EF4-FFF2-40B4-BE49-F238E27FC236}">
                <a16:creationId xmlns:a16="http://schemas.microsoft.com/office/drawing/2014/main" id="{5CF43071-6038-6D8B-0234-F942E95865B4}"/>
              </a:ext>
            </a:extLst>
          </p:cNvPr>
          <p:cNvSpPr/>
          <p:nvPr/>
        </p:nvSpPr>
        <p:spPr>
          <a:xfrm>
            <a:off x="6601104" y="3491346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Oval 88">
            <a:extLst>
              <a:ext uri="{FF2B5EF4-FFF2-40B4-BE49-F238E27FC236}">
                <a16:creationId xmlns:a16="http://schemas.microsoft.com/office/drawing/2014/main" id="{3CB8CAA3-B00B-B332-EBCB-0D659509470C}"/>
              </a:ext>
            </a:extLst>
          </p:cNvPr>
          <p:cNvSpPr/>
          <p:nvPr/>
        </p:nvSpPr>
        <p:spPr>
          <a:xfrm>
            <a:off x="7183028" y="3246724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" name="Oval 89">
            <a:extLst>
              <a:ext uri="{FF2B5EF4-FFF2-40B4-BE49-F238E27FC236}">
                <a16:creationId xmlns:a16="http://schemas.microsoft.com/office/drawing/2014/main" id="{5A38CB28-8734-269D-EAF9-6BF66D0516CD}"/>
              </a:ext>
            </a:extLst>
          </p:cNvPr>
          <p:cNvSpPr/>
          <p:nvPr/>
        </p:nvSpPr>
        <p:spPr>
          <a:xfrm>
            <a:off x="7476194" y="3000814"/>
            <a:ext cx="152494" cy="1768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391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576161" y="966159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6EC3A7-04D3-1614-193E-A19C12F6E0D5}"/>
                  </a:ext>
                </a:extLst>
              </p:cNvPr>
              <p:cNvSpPr txBox="1"/>
              <p:nvPr/>
            </p:nvSpPr>
            <p:spPr>
              <a:xfrm>
                <a:off x="1371600" y="2044460"/>
                <a:ext cx="6314536" cy="206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于是我们得到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18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18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如果有多个弹簧连接怎么办？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6EC3A7-04D3-1614-193E-A19C12F6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044460"/>
                <a:ext cx="6314536" cy="2060500"/>
              </a:xfrm>
              <a:prstGeom prst="rect">
                <a:avLst/>
              </a:prstGeom>
              <a:blipFill>
                <a:blip r:embed="rId2"/>
                <a:stretch>
                  <a:fillRect l="-772" t="-147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图片 71">
            <a:extLst>
              <a:ext uri="{FF2B5EF4-FFF2-40B4-BE49-F238E27FC236}">
                <a16:creationId xmlns:a16="http://schemas.microsoft.com/office/drawing/2014/main" id="{FD1C9EB4-1E2C-24E1-1C43-C794D729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89" y="4216146"/>
            <a:ext cx="4973811" cy="18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7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6C94C0-342A-4222-CA1F-1633D88EFC93}"/>
              </a:ext>
            </a:extLst>
          </p:cNvPr>
          <p:cNvSpPr txBox="1"/>
          <p:nvPr/>
        </p:nvSpPr>
        <p:spPr>
          <a:xfrm>
            <a:off x="4114800" y="1595361"/>
            <a:ext cx="376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Gauss-seidel</a:t>
            </a:r>
            <a:r>
              <a:rPr lang="zh-CN" altLang="en-US" sz="2800" dirty="0"/>
              <a:t>迭代法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6">
                <a:extLst>
                  <a:ext uri="{FF2B5EF4-FFF2-40B4-BE49-F238E27FC236}">
                    <a16:creationId xmlns:a16="http://schemas.microsoft.com/office/drawing/2014/main" id="{86C162F5-1C40-CF88-BDE8-FAC0F73FBCE5}"/>
                  </a:ext>
                </a:extLst>
              </p:cNvPr>
              <p:cNvSpPr/>
              <p:nvPr/>
            </p:nvSpPr>
            <p:spPr>
              <a:xfrm>
                <a:off x="1196254" y="2958331"/>
                <a:ext cx="5602904" cy="568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" name="Rectangle 76">
                <a:extLst>
                  <a:ext uri="{FF2B5EF4-FFF2-40B4-BE49-F238E27FC236}">
                    <a16:creationId xmlns:a16="http://schemas.microsoft.com/office/drawing/2014/main" id="{86C162F5-1C40-CF88-BDE8-FAC0F73FB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4" y="2958331"/>
                <a:ext cx="5602904" cy="568810"/>
              </a:xfrm>
              <a:prstGeom prst="rect">
                <a:avLst/>
              </a:prstGeom>
              <a:blipFill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77">
                <a:extLst>
                  <a:ext uri="{FF2B5EF4-FFF2-40B4-BE49-F238E27FC236}">
                    <a16:creationId xmlns:a16="http://schemas.microsoft.com/office/drawing/2014/main" id="{F85812C7-9F9B-2E98-D1DC-76DE05C8C752}"/>
                  </a:ext>
                </a:extLst>
              </p:cNvPr>
              <p:cNvSpPr/>
              <p:nvPr/>
            </p:nvSpPr>
            <p:spPr>
              <a:xfrm>
                <a:off x="1196254" y="3527141"/>
                <a:ext cx="5602904" cy="568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Rectangle 77">
                <a:extLst>
                  <a:ext uri="{FF2B5EF4-FFF2-40B4-BE49-F238E27FC236}">
                    <a16:creationId xmlns:a16="http://schemas.microsoft.com/office/drawing/2014/main" id="{F85812C7-9F9B-2E98-D1DC-76DE05C8C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4" y="3527141"/>
                <a:ext cx="5602904" cy="56881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8">
                <a:extLst>
                  <a:ext uri="{FF2B5EF4-FFF2-40B4-BE49-F238E27FC236}">
                    <a16:creationId xmlns:a16="http://schemas.microsoft.com/office/drawing/2014/main" id="{15DD6E13-98DD-859C-0EC7-0FCC6B72F5DF}"/>
                  </a:ext>
                </a:extLst>
              </p:cNvPr>
              <p:cNvSpPr/>
              <p:nvPr/>
            </p:nvSpPr>
            <p:spPr>
              <a:xfrm>
                <a:off x="1581261" y="2584286"/>
                <a:ext cx="271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78">
                <a:extLst>
                  <a:ext uri="{FF2B5EF4-FFF2-40B4-BE49-F238E27FC236}">
                    <a16:creationId xmlns:a16="http://schemas.microsoft.com/office/drawing/2014/main" id="{15DD6E13-98DD-859C-0EC7-0FCC6B72F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261" y="2584286"/>
                <a:ext cx="2712281" cy="400110"/>
              </a:xfrm>
              <a:prstGeom prst="rect">
                <a:avLst/>
              </a:prstGeom>
              <a:blipFill>
                <a:blip r:embed="rId4"/>
                <a:stretch>
                  <a:fillRect l="-2247" t="-9091" r="-1236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0">
                <a:extLst>
                  <a:ext uri="{FF2B5EF4-FFF2-40B4-BE49-F238E27FC236}">
                    <a16:creationId xmlns:a16="http://schemas.microsoft.com/office/drawing/2014/main" id="{56FCD146-735A-104E-6993-DD0E8BB283C2}"/>
                  </a:ext>
                </a:extLst>
              </p:cNvPr>
              <p:cNvSpPr/>
              <p:nvPr/>
            </p:nvSpPr>
            <p:spPr>
              <a:xfrm>
                <a:off x="1196254" y="2273816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80">
                <a:extLst>
                  <a:ext uri="{FF2B5EF4-FFF2-40B4-BE49-F238E27FC236}">
                    <a16:creationId xmlns:a16="http://schemas.microsoft.com/office/drawing/2014/main" id="{56FCD146-735A-104E-6993-DD0E8BB28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4" y="2273816"/>
                <a:ext cx="4630277" cy="400110"/>
              </a:xfrm>
              <a:prstGeom prst="rect">
                <a:avLst/>
              </a:prstGeom>
              <a:blipFill>
                <a:blip r:embed="rId5"/>
                <a:stretch>
                  <a:fillRect l="-1316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68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6C94C0-342A-4222-CA1F-1633D88EFC93}"/>
              </a:ext>
            </a:extLst>
          </p:cNvPr>
          <p:cNvSpPr txBox="1"/>
          <p:nvPr/>
        </p:nvSpPr>
        <p:spPr>
          <a:xfrm>
            <a:off x="4761781" y="1589208"/>
            <a:ext cx="376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Jacobi</a:t>
            </a:r>
            <a:r>
              <a:rPr lang="zh-CN" altLang="en-US" sz="2800" dirty="0"/>
              <a:t>迭代法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76">
                <a:extLst>
                  <a:ext uri="{FF2B5EF4-FFF2-40B4-BE49-F238E27FC236}">
                    <a16:creationId xmlns:a16="http://schemas.microsoft.com/office/drawing/2014/main" id="{C5A795C7-2C2F-6AB7-D5EA-24F5A2D0F2C9}"/>
                  </a:ext>
                </a:extLst>
              </p:cNvPr>
              <p:cNvSpPr/>
              <p:nvPr/>
            </p:nvSpPr>
            <p:spPr>
              <a:xfrm>
                <a:off x="1871827" y="3857599"/>
                <a:ext cx="5602904" cy="583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" name="Rectangle 76">
                <a:extLst>
                  <a:ext uri="{FF2B5EF4-FFF2-40B4-BE49-F238E27FC236}">
                    <a16:creationId xmlns:a16="http://schemas.microsoft.com/office/drawing/2014/main" id="{C5A795C7-2C2F-6AB7-D5EA-24F5A2D0F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27" y="3857599"/>
                <a:ext cx="5602904" cy="583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7">
                <a:extLst>
                  <a:ext uri="{FF2B5EF4-FFF2-40B4-BE49-F238E27FC236}">
                    <a16:creationId xmlns:a16="http://schemas.microsoft.com/office/drawing/2014/main" id="{AEC35941-8EDD-2C0B-2CA5-B9035C146CE3}"/>
                  </a:ext>
                </a:extLst>
              </p:cNvPr>
              <p:cNvSpPr/>
              <p:nvPr/>
            </p:nvSpPr>
            <p:spPr>
              <a:xfrm>
                <a:off x="1871827" y="4352047"/>
                <a:ext cx="5602904" cy="583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" name="Rectangle 77">
                <a:extLst>
                  <a:ext uri="{FF2B5EF4-FFF2-40B4-BE49-F238E27FC236}">
                    <a16:creationId xmlns:a16="http://schemas.microsoft.com/office/drawing/2014/main" id="{AEC35941-8EDD-2C0B-2CA5-B9035C146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27" y="4352047"/>
                <a:ext cx="5602904" cy="583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3B6BE29E-EBEE-854D-E5B9-A49463C0AD83}"/>
                  </a:ext>
                </a:extLst>
              </p:cNvPr>
              <p:cNvSpPr/>
              <p:nvPr/>
            </p:nvSpPr>
            <p:spPr>
              <a:xfrm>
                <a:off x="1657394" y="3522701"/>
                <a:ext cx="271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78">
                <a:extLst>
                  <a:ext uri="{FF2B5EF4-FFF2-40B4-BE49-F238E27FC236}">
                    <a16:creationId xmlns:a16="http://schemas.microsoft.com/office/drawing/2014/main" id="{3B6BE29E-EBEE-854D-E5B9-A49463C0A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94" y="3522701"/>
                <a:ext cx="2712281" cy="400110"/>
              </a:xfrm>
              <a:prstGeom prst="rect">
                <a:avLst/>
              </a:prstGeom>
              <a:blipFill>
                <a:blip r:embed="rId4"/>
                <a:stretch>
                  <a:fillRect l="-2472" t="-9091" r="-1236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0">
                <a:extLst>
                  <a:ext uri="{FF2B5EF4-FFF2-40B4-BE49-F238E27FC236}">
                    <a16:creationId xmlns:a16="http://schemas.microsoft.com/office/drawing/2014/main" id="{57B9876D-E552-4A58-6214-B670CBD5E8A0}"/>
                  </a:ext>
                </a:extLst>
              </p:cNvPr>
              <p:cNvSpPr/>
              <p:nvPr/>
            </p:nvSpPr>
            <p:spPr>
              <a:xfrm>
                <a:off x="1232757" y="2103192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80">
                <a:extLst>
                  <a:ext uri="{FF2B5EF4-FFF2-40B4-BE49-F238E27FC236}">
                    <a16:creationId xmlns:a16="http://schemas.microsoft.com/office/drawing/2014/main" id="{57B9876D-E552-4A58-6214-B670CBD5E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57" y="2103192"/>
                <a:ext cx="4630277" cy="400110"/>
              </a:xfrm>
              <a:prstGeom prst="rect">
                <a:avLst/>
              </a:prstGeom>
              <a:blipFill>
                <a:blip r:embed="rId5"/>
                <a:stretch>
                  <a:fillRect l="-1316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CA4C73ED-BE3C-0E88-E567-400615333E4E}"/>
                  </a:ext>
                </a:extLst>
              </p:cNvPr>
              <p:cNvSpPr/>
              <p:nvPr/>
            </p:nvSpPr>
            <p:spPr>
              <a:xfrm>
                <a:off x="2064726" y="2818014"/>
                <a:ext cx="1536116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CA4C73ED-BE3C-0E88-E567-400615333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6" y="2818014"/>
                <a:ext cx="1536116" cy="408060"/>
              </a:xfrm>
              <a:prstGeom prst="rect">
                <a:avLst/>
              </a:prstGeom>
              <a:blipFill>
                <a:blip r:embed="rId6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B077E7B0-B331-C00B-5391-AF8EDD087F0A}"/>
                  </a:ext>
                </a:extLst>
              </p:cNvPr>
              <p:cNvSpPr/>
              <p:nvPr/>
            </p:nvSpPr>
            <p:spPr>
              <a:xfrm>
                <a:off x="2064726" y="3182126"/>
                <a:ext cx="1209861" cy="4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B077E7B0-B331-C00B-5391-AF8EDD087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6" y="3182126"/>
                <a:ext cx="1209861" cy="401072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07AB8E-F73E-7322-5453-A45504BB58FA}"/>
                  </a:ext>
                </a:extLst>
              </p:cNvPr>
              <p:cNvSpPr/>
              <p:nvPr/>
            </p:nvSpPr>
            <p:spPr>
              <a:xfrm>
                <a:off x="1657394" y="2448210"/>
                <a:ext cx="20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07AB8E-F73E-7322-5453-A45504BB5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94" y="2448210"/>
                <a:ext cx="2038828" cy="400110"/>
              </a:xfrm>
              <a:prstGeom prst="rect">
                <a:avLst/>
              </a:prstGeom>
              <a:blipFill>
                <a:blip r:embed="rId8"/>
                <a:stretch>
                  <a:fillRect l="-3293" t="-9231" r="-12275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C14317-9C2A-F583-D4DA-13D0F7D2C823}"/>
                  </a:ext>
                </a:extLst>
              </p:cNvPr>
              <p:cNvSpPr/>
              <p:nvPr/>
            </p:nvSpPr>
            <p:spPr>
              <a:xfrm>
                <a:off x="2064726" y="4804866"/>
                <a:ext cx="2272169" cy="4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C14317-9C2A-F583-D4DA-13D0F7D2C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6" y="4804866"/>
                <a:ext cx="2272169" cy="401072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B9F93E-9767-EF01-7EB1-92A67B19BCB3}"/>
                  </a:ext>
                </a:extLst>
              </p:cNvPr>
              <p:cNvSpPr/>
              <p:nvPr/>
            </p:nvSpPr>
            <p:spPr>
              <a:xfrm>
                <a:off x="2064726" y="5170101"/>
                <a:ext cx="2272169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B9F93E-9767-EF01-7EB1-92A67B19B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6" y="5170101"/>
                <a:ext cx="2272169" cy="424796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EA1200-9015-C575-B4D6-7567F1FDF707}"/>
                  </a:ext>
                </a:extLst>
              </p:cNvPr>
              <p:cNvSpPr/>
              <p:nvPr/>
            </p:nvSpPr>
            <p:spPr>
              <a:xfrm>
                <a:off x="2090572" y="5875614"/>
                <a:ext cx="3303518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EA1200-9015-C575-B4D6-7567F1FDF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72" y="5875614"/>
                <a:ext cx="3303518" cy="408060"/>
              </a:xfrm>
              <a:prstGeom prst="rect">
                <a:avLst/>
              </a:prstGeom>
              <a:blipFill>
                <a:blip r:embed="rId11"/>
                <a:stretch>
                  <a:fillRect r="-554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DA4F40-C0BB-1126-3FEA-68867C6AD159}"/>
                  </a:ext>
                </a:extLst>
              </p:cNvPr>
              <p:cNvSpPr/>
              <p:nvPr/>
            </p:nvSpPr>
            <p:spPr>
              <a:xfrm>
                <a:off x="1657394" y="5558670"/>
                <a:ext cx="20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DA4F40-C0BB-1126-3FEA-68867C6AD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94" y="5558670"/>
                <a:ext cx="2038828" cy="400110"/>
              </a:xfrm>
              <a:prstGeom prst="rect">
                <a:avLst/>
              </a:prstGeom>
              <a:blipFill>
                <a:blip r:embed="rId12"/>
                <a:stretch>
                  <a:fillRect l="-3293" t="-9231" r="-12275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3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89D4ED-2825-D8BA-4605-B81D7ECEB272}"/>
                  </a:ext>
                </a:extLst>
              </p:cNvPr>
              <p:cNvSpPr txBox="1"/>
              <p:nvPr/>
            </p:nvSpPr>
            <p:spPr>
              <a:xfrm>
                <a:off x="1328468" y="2035834"/>
                <a:ext cx="8850702" cy="676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   PBD</a:t>
                </a:r>
                <a:r>
                  <a:rPr lang="zh-CN" altLang="en-US" dirty="0"/>
                  <a:t>方法虽然是直接对顶点进行操作，但事实上是保动量守恒的。</a:t>
                </a:r>
                <a:endParaRPr lang="en-US" altLang="zh-CN" dirty="0"/>
              </a:p>
              <a:p>
                <a:r>
                  <a:rPr lang="zh-CN" altLang="en-US" dirty="0"/>
                  <a:t>在原文中，作者在求解距离初值最近的可行点的时候，就要求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nary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并根据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89D4ED-2825-D8BA-4605-B81D7ECE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68" y="2035834"/>
                <a:ext cx="8850702" cy="676083"/>
              </a:xfrm>
              <a:prstGeom prst="rect">
                <a:avLst/>
              </a:prstGeom>
              <a:blipFill>
                <a:blip r:embed="rId2"/>
                <a:stretch>
                  <a:fillRect l="-620" t="-31532" b="-109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CA2F612-A2BD-7ACD-E634-449D7B8F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68" y="2711917"/>
            <a:ext cx="4597636" cy="527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8D776-71E2-E4D7-EB30-92614EBF6066}"/>
              </a:ext>
            </a:extLst>
          </p:cNvPr>
          <p:cNvSpPr txBox="1"/>
          <p:nvPr/>
        </p:nvSpPr>
        <p:spPr>
          <a:xfrm>
            <a:off x="1328468" y="3461261"/>
            <a:ext cx="37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作出假设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D90120-3277-D0D0-3200-2EED7EE7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68" y="4052860"/>
            <a:ext cx="1816193" cy="3810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FE7713-AB98-9608-0ED9-20EEA0A521E0}"/>
              </a:ext>
            </a:extLst>
          </p:cNvPr>
          <p:cNvSpPr txBox="1"/>
          <p:nvPr/>
        </p:nvSpPr>
        <p:spPr>
          <a:xfrm>
            <a:off x="1328468" y="4666891"/>
            <a:ext cx="85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最后求解得到结果。更容易地，从结果来看，每当我们更新一对顶点的位置的时候，我们总是按照重量反比加权位移，这样就能保证每一次都是动量守恒。</a:t>
            </a:r>
            <a:endParaRPr lang="en-US" altLang="zh-CN" dirty="0"/>
          </a:p>
          <a:p>
            <a:r>
              <a:rPr lang="zh-CN" altLang="en-US" dirty="0"/>
              <a:t>       同时，作者也提到角动量是守恒的。</a:t>
            </a:r>
            <a:endParaRPr lang="en-US" altLang="zh-CN" dirty="0"/>
          </a:p>
          <a:p>
            <a:r>
              <a:rPr lang="en-US" altLang="zh-CN" dirty="0"/>
              <a:t>Tip</a:t>
            </a:r>
            <a:r>
              <a:rPr lang="zh-CN" altLang="en-US" dirty="0"/>
              <a:t>：没找到原文中证明，不过不受外力的系统围绕质心的角动量是守恒的。</a:t>
            </a:r>
          </a:p>
        </p:txBody>
      </p:sp>
    </p:spTree>
    <p:extLst>
      <p:ext uri="{BB962C8B-B14F-4D97-AF65-F5344CB8AC3E}">
        <p14:creationId xmlns:p14="http://schemas.microsoft.com/office/powerpoint/2010/main" val="276449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BA534-3AA7-AAAF-FC74-D68FD9442A2A}"/>
              </a:ext>
            </a:extLst>
          </p:cNvPr>
          <p:cNvSpPr txBox="1"/>
          <p:nvPr/>
        </p:nvSpPr>
        <p:spPr>
          <a:xfrm>
            <a:off x="1345721" y="1949570"/>
            <a:ext cx="5086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可以直接控制显示积分，消除不稳定性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可以直接操纵顶点位置，在处理一般约束的时候比较有优势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GPU-friendly</a:t>
            </a:r>
            <a:r>
              <a:rPr lang="zh-CN" altLang="en-US" dirty="0"/>
              <a:t>，</a:t>
            </a:r>
            <a:r>
              <a:rPr lang="en-US" altLang="zh-CN" dirty="0"/>
              <a:t>Jacobi</a:t>
            </a:r>
            <a:r>
              <a:rPr lang="zh-CN" altLang="en-US" dirty="0"/>
              <a:t>方法可以在</a:t>
            </a:r>
            <a:r>
              <a:rPr lang="en-US" altLang="zh-CN" dirty="0"/>
              <a:t>GPU</a:t>
            </a:r>
            <a:r>
              <a:rPr lang="zh-CN" altLang="en-US" dirty="0"/>
              <a:t>上跑的比较快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可以处理其他约束，比如流体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易于实施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具有某种程度上的物理正确性，比如动量守恒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E986A0-ABD6-5E9C-8F46-9091590E50EF}"/>
              </a:ext>
            </a:extLst>
          </p:cNvPr>
          <p:cNvSpPr txBox="1"/>
          <p:nvPr/>
        </p:nvSpPr>
        <p:spPr>
          <a:xfrm>
            <a:off x="6607834" y="194957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不具有很真实的物理正确性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在点很多（约束很多）的情况下收敛速度大幅下降。但事实上后面有很多加速方法可以缓解这个问题。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C7C5D-C7CA-A95D-33CC-82B11EDC35DB}"/>
              </a:ext>
            </a:extLst>
          </p:cNvPr>
          <p:cNvSpPr txBox="1"/>
          <p:nvPr/>
        </p:nvSpPr>
        <p:spPr>
          <a:xfrm>
            <a:off x="1526875" y="5046453"/>
            <a:ext cx="864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Müller, Matthias et al. “Position based dynamics.” </a:t>
            </a:r>
            <a:r>
              <a:rPr lang="fr-FR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J. Vis. Commun. Image Represent.</a:t>
            </a:r>
            <a:r>
              <a:rPr lang="fr-FR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18 (2006): 109-118.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447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55988" y="879895"/>
            <a:ext cx="611196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Hierarchical 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A3D726-6F05-D4E3-3EFB-8557212B07F0}"/>
              </a:ext>
            </a:extLst>
          </p:cNvPr>
          <p:cNvSpPr txBox="1"/>
          <p:nvPr/>
        </p:nvSpPr>
        <p:spPr>
          <a:xfrm>
            <a:off x="1587260" y="1966822"/>
            <a:ext cx="8807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引入了多重网格</a:t>
            </a:r>
            <a:r>
              <a:rPr lang="en-US" altLang="zh-CN" dirty="0"/>
              <a:t>Multi-Grid </a:t>
            </a:r>
            <a:r>
              <a:rPr lang="zh-CN" altLang="en-US" dirty="0"/>
              <a:t>的思想，即将网格进行分层处理，在每一层中</a:t>
            </a:r>
            <a:r>
              <a:rPr lang="en-US" altLang="zh-CN" dirty="0"/>
              <a:t>PBD</a:t>
            </a:r>
          </a:p>
          <a:p>
            <a:r>
              <a:rPr lang="zh-CN" altLang="en-US" dirty="0"/>
              <a:t>对于第</a:t>
            </a:r>
            <a:r>
              <a:rPr lang="en-US" altLang="zh-CN" dirty="0"/>
              <a:t>n</a:t>
            </a:r>
            <a:r>
              <a:rPr lang="zh-CN" altLang="en-US" dirty="0"/>
              <a:t>层网格，应同时满足下面两个约束：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满足基层</a:t>
            </a:r>
            <a:r>
              <a:rPr lang="en-US" altLang="zh-CN" dirty="0"/>
              <a:t>1</a:t>
            </a:r>
            <a:r>
              <a:rPr lang="zh-CN" altLang="en-US" dirty="0"/>
              <a:t>的约束和基层</a:t>
            </a:r>
            <a:r>
              <a:rPr lang="en-US" altLang="zh-CN" dirty="0"/>
              <a:t>n</a:t>
            </a:r>
            <a:r>
              <a:rPr lang="zh-CN" altLang="en-US" dirty="0"/>
              <a:t>的约束，简单来说，基层</a:t>
            </a:r>
            <a:r>
              <a:rPr lang="en-US" altLang="zh-CN" dirty="0"/>
              <a:t>1</a:t>
            </a:r>
            <a:r>
              <a:rPr lang="zh-CN" altLang="en-US" dirty="0"/>
              <a:t>的约束就是一开始从原网格继承的硬约束，固定点的位置等等，基层</a:t>
            </a:r>
            <a:r>
              <a:rPr lang="en-US" altLang="zh-CN" dirty="0"/>
              <a:t>n</a:t>
            </a:r>
            <a:r>
              <a:rPr lang="zh-CN" altLang="en-US" dirty="0"/>
              <a:t>约束就是在第</a:t>
            </a:r>
            <a:r>
              <a:rPr lang="en-US" altLang="zh-CN" dirty="0"/>
              <a:t>n</a:t>
            </a:r>
            <a:r>
              <a:rPr lang="zh-CN" altLang="en-US" dirty="0"/>
              <a:t>层中边的约束等等。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满足一个</a:t>
            </a:r>
            <a:r>
              <a:rPr lang="en-US" altLang="zh-CN" dirty="0"/>
              <a:t>n</a:t>
            </a:r>
            <a:r>
              <a:rPr lang="zh-CN" altLang="en-US" dirty="0"/>
              <a:t>层点应至少和两个</a:t>
            </a:r>
            <a:r>
              <a:rPr lang="en-US" altLang="zh-CN" dirty="0"/>
              <a:t>n+1</a:t>
            </a:r>
            <a:r>
              <a:rPr lang="zh-CN" altLang="en-US" dirty="0"/>
              <a:t>层点相连（稠密性）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CC736-3D38-EA69-F33E-985CA8E445AD}"/>
                  </a:ext>
                </a:extLst>
              </p:cNvPr>
              <p:cNvSpPr txBox="1"/>
              <p:nvPr/>
            </p:nvSpPr>
            <p:spPr>
              <a:xfrm>
                <a:off x="1682151" y="3721148"/>
                <a:ext cx="74100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怎么求第</a:t>
                </a:r>
                <a:r>
                  <a:rPr lang="en-US" altLang="zh-CN" dirty="0"/>
                  <a:t>n+1</a:t>
                </a:r>
                <a:r>
                  <a:rPr lang="zh-CN" altLang="en-US" dirty="0"/>
                  <a:t>层？</a:t>
                </a:r>
                <a:endParaRPr lang="en-US" altLang="zh-CN" dirty="0"/>
              </a:p>
              <a:p>
                <a:r>
                  <a:rPr lang="zh-CN" altLang="en-US" dirty="0"/>
                  <a:t>一开始全部设成</a:t>
                </a:r>
                <a:r>
                  <a:rPr lang="en-US" altLang="zh-CN" dirty="0"/>
                  <a:t>n+1</a:t>
                </a:r>
                <a:r>
                  <a:rPr lang="zh-CN" altLang="en-US" dirty="0"/>
                  <a:t>层（粗糙），选点变成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层（精细）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粗糙邻居的数量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精细邻居的粗糙邻居数量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CC736-3D38-EA69-F33E-985CA8E4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51" y="3721148"/>
                <a:ext cx="7410091" cy="1477328"/>
              </a:xfrm>
              <a:prstGeom prst="rect">
                <a:avLst/>
              </a:prstGeom>
              <a:blipFill>
                <a:blip r:embed="rId2"/>
                <a:stretch>
                  <a:fillRect l="-740" t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42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55988" y="879895"/>
            <a:ext cx="611196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Hierarchical 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39CE3-A0FB-D7BD-6E2B-032D5DBD7571}"/>
              </a:ext>
            </a:extLst>
          </p:cNvPr>
          <p:cNvSpPr txBox="1"/>
          <p:nvPr/>
        </p:nvSpPr>
        <p:spPr>
          <a:xfrm>
            <a:off x="5661717" y="2987269"/>
            <a:ext cx="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6D72E6-2DAA-1327-3247-8CBBED1E0DB6}"/>
              </a:ext>
            </a:extLst>
          </p:cNvPr>
          <p:cNvSpPr txBox="1"/>
          <p:nvPr/>
        </p:nvSpPr>
        <p:spPr>
          <a:xfrm>
            <a:off x="1732547" y="2241311"/>
            <a:ext cx="630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选定下一层后，定义从这一层到下一层的权重函数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17C277-4819-9E50-C238-782D01EF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47" y="2752972"/>
            <a:ext cx="3251769" cy="90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8890F5-41B6-066D-16F9-1DBAEB567908}"/>
                  </a:ext>
                </a:extLst>
              </p:cNvPr>
              <p:cNvSpPr txBox="1"/>
              <p:nvPr/>
            </p:nvSpPr>
            <p:spPr>
              <a:xfrm>
                <a:off x="1732547" y="3802641"/>
                <a:ext cx="5080764" cy="1780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还要处理怎么将这一层归入下一层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每次归入的时候选择离粗糙邻居平均值最近的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归入后修改距离，文章中给出了两种修改距离的方法：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距离和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用原始的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8890F5-41B6-066D-16F9-1DBAEB567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7" y="3802641"/>
                <a:ext cx="5080764" cy="1780039"/>
              </a:xfrm>
              <a:prstGeom prst="rect">
                <a:avLst/>
              </a:prstGeom>
              <a:blipFill>
                <a:blip r:embed="rId3"/>
                <a:stretch>
                  <a:fillRect l="-1199" t="-2055" r="-600"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75998B3-307A-F0E5-1850-9F663178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446" y="3971630"/>
            <a:ext cx="3888879" cy="14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55988" y="879895"/>
            <a:ext cx="611196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Hierarchical PBD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9A38F4-A76F-1DDB-EC89-ACDBFFBF51D3}"/>
              </a:ext>
            </a:extLst>
          </p:cNvPr>
          <p:cNvSpPr txBox="1"/>
          <p:nvPr/>
        </p:nvSpPr>
        <p:spPr>
          <a:xfrm>
            <a:off x="1904427" y="2351314"/>
            <a:ext cx="378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简单、有效、快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CE3ED-0636-E578-44D3-E6B5484599F7}"/>
              </a:ext>
            </a:extLst>
          </p:cNvPr>
          <p:cNvSpPr txBox="1"/>
          <p:nvPr/>
        </p:nvSpPr>
        <p:spPr>
          <a:xfrm>
            <a:off x="6096000" y="2351314"/>
            <a:ext cx="336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如果网络质量差，会造成视觉伪影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不能并行计算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会消除小的皱纹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5C85D-4AA0-79E3-341C-1FD61AE0F8F5}"/>
              </a:ext>
            </a:extLst>
          </p:cNvPr>
          <p:cNvSpPr txBox="1"/>
          <p:nvPr/>
        </p:nvSpPr>
        <p:spPr>
          <a:xfrm>
            <a:off x="1904427" y="4592175"/>
            <a:ext cx="703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Müller, Matthias. “Hierarchical Position Based Dynamics.”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VRIPHYS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(2008).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51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8372" y="792398"/>
            <a:ext cx="621250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CN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Spring Strain Limit</a:t>
            </a:r>
            <a:endParaRPr lang="zh-CN" altLang="en-US" sz="4000" b="1" dirty="0">
              <a:solidFill>
                <a:srgbClr val="244C89"/>
              </a:solidFill>
              <a:latin typeface="+mj-lt"/>
              <a:ea typeface="思源黑体" panose="020B0500000000000000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90FABC-05FA-8B49-8F27-3C811A1B496D}"/>
                  </a:ext>
                </a:extLst>
              </p:cNvPr>
              <p:cNvSpPr txBox="1"/>
              <p:nvPr/>
            </p:nvSpPr>
            <p:spPr>
              <a:xfrm>
                <a:off x="1388788" y="1622544"/>
                <a:ext cx="9414424" cy="144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对于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中直接操作坐标的方法，可能不满足物理正确性。但我们可以把它作为一种修正的方式加入到普通的动力学模拟中。即认为弹簧的形变满足某种限度。</a:t>
                </a:r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p>
                      </m:sSup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1800" dirty="0"/>
                            <m:t> 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90FABC-05FA-8B49-8F27-3C811A1B4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788" y="1622544"/>
                <a:ext cx="9414424" cy="1441933"/>
              </a:xfrm>
              <a:prstGeom prst="rect">
                <a:avLst/>
              </a:prstGeom>
              <a:blipFill>
                <a:blip r:embed="rId2"/>
                <a:stretch>
                  <a:fillRect l="-583" t="-2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1">
                <a:extLst>
                  <a:ext uri="{FF2B5EF4-FFF2-40B4-BE49-F238E27FC236}">
                    <a16:creationId xmlns:a16="http://schemas.microsoft.com/office/drawing/2014/main" id="{17B81E2A-AB82-B2B2-CD6A-3C55BA94357D}"/>
                  </a:ext>
                </a:extLst>
              </p:cNvPr>
              <p:cNvSpPr/>
              <p:nvPr/>
            </p:nvSpPr>
            <p:spPr>
              <a:xfrm>
                <a:off x="1462074" y="4258944"/>
                <a:ext cx="6213072" cy="664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51">
                <a:extLst>
                  <a:ext uri="{FF2B5EF4-FFF2-40B4-BE49-F238E27FC236}">
                    <a16:creationId xmlns:a16="http://schemas.microsoft.com/office/drawing/2014/main" id="{17B81E2A-AB82-B2B2-CD6A-3C55BA943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74" y="4258944"/>
                <a:ext cx="6213072" cy="66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2">
                <a:extLst>
                  <a:ext uri="{FF2B5EF4-FFF2-40B4-BE49-F238E27FC236}">
                    <a16:creationId xmlns:a16="http://schemas.microsoft.com/office/drawing/2014/main" id="{A43B98C9-6AE4-A871-505F-EB06DAD7DDE0}"/>
                  </a:ext>
                </a:extLst>
              </p:cNvPr>
              <p:cNvSpPr/>
              <p:nvPr/>
            </p:nvSpPr>
            <p:spPr>
              <a:xfrm>
                <a:off x="1441754" y="4919540"/>
                <a:ext cx="6299432" cy="944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/>
              </a:p>
              <a:p>
                <a:r>
                  <a:rPr lang="zh-CN" altLang="en-US" dirty="0"/>
                  <a:t>除此之外，还可以约束三角形的面积</a:t>
                </a:r>
                <a:endParaRPr lang="en-CN" dirty="0"/>
              </a:p>
            </p:txBody>
          </p:sp>
        </mc:Choice>
        <mc:Fallback xmlns="">
          <p:sp>
            <p:nvSpPr>
              <p:cNvPr id="5" name="Rectangle 52">
                <a:extLst>
                  <a:ext uri="{FF2B5EF4-FFF2-40B4-BE49-F238E27FC236}">
                    <a16:creationId xmlns:a16="http://schemas.microsoft.com/office/drawing/2014/main" id="{A43B98C9-6AE4-A871-505F-EB06DAD7D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754" y="4919540"/>
                <a:ext cx="6299432" cy="944297"/>
              </a:xfrm>
              <a:prstGeom prst="rect">
                <a:avLst/>
              </a:prstGeom>
              <a:blipFill>
                <a:blip r:embed="rId4"/>
                <a:stretch>
                  <a:fillRect l="-871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54CDA9E2-FA97-104E-F0FB-0EAC2E45ED8E}"/>
                  </a:ext>
                </a:extLst>
              </p:cNvPr>
              <p:cNvSpPr/>
              <p:nvPr/>
            </p:nvSpPr>
            <p:spPr>
              <a:xfrm>
                <a:off x="1388788" y="3733589"/>
                <a:ext cx="464319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54CDA9E2-FA97-104E-F0FB-0EAC2E45E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788" y="3733589"/>
                <a:ext cx="464319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9">
                <a:extLst>
                  <a:ext uri="{FF2B5EF4-FFF2-40B4-BE49-F238E27FC236}">
                    <a16:creationId xmlns:a16="http://schemas.microsoft.com/office/drawing/2014/main" id="{54C0AEB6-E6BF-99ED-6858-7F5BFE71B130}"/>
                  </a:ext>
                </a:extLst>
              </p:cNvPr>
              <p:cNvSpPr/>
              <p:nvPr/>
            </p:nvSpPr>
            <p:spPr>
              <a:xfrm>
                <a:off x="1503324" y="3002873"/>
                <a:ext cx="249670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59">
                <a:extLst>
                  <a:ext uri="{FF2B5EF4-FFF2-40B4-BE49-F238E27FC236}">
                    <a16:creationId xmlns:a16="http://schemas.microsoft.com/office/drawing/2014/main" id="{54C0AEB6-E6BF-99ED-6858-7F5BFE71B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324" y="3002873"/>
                <a:ext cx="2496709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1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1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3073" y="2710884"/>
            <a:ext cx="423830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弹簧</a:t>
            </a:r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质点系统的隐式积分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785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87121" y="888651"/>
            <a:ext cx="637750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一种类似的思想：弹簧分割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DE7D62-F076-28B9-0634-4104BE29804C}"/>
              </a:ext>
            </a:extLst>
          </p:cNvPr>
          <p:cNvSpPr txBox="1"/>
          <p:nvPr/>
        </p:nvSpPr>
        <p:spPr>
          <a:xfrm>
            <a:off x="1230658" y="1821925"/>
            <a:ext cx="9914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普通的弹簧</a:t>
            </a:r>
            <a:r>
              <a:rPr lang="en-US" altLang="zh-CN" dirty="0"/>
              <a:t>-</a:t>
            </a:r>
            <a:r>
              <a:rPr lang="zh-CN" altLang="en-US" dirty="0"/>
              <a:t>质点模型会出现弹簧过松或者过紧的情况，这时候我们希望它的拉伸限度在我们给定的范围之内。对于超出的情况要给予修正。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DF9BC8-1AC3-57BC-D9C9-9A2FF07F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2639590"/>
            <a:ext cx="4133818" cy="17995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F79877-DA52-CD6C-BB69-A8A2E5CF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68" y="2376433"/>
            <a:ext cx="4111837" cy="21051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34B358-FB53-FA3A-30FD-553EB4C162BF}"/>
              </a:ext>
            </a:extLst>
          </p:cNvPr>
          <p:cNvSpPr txBox="1"/>
          <p:nvPr/>
        </p:nvSpPr>
        <p:spPr>
          <a:xfrm>
            <a:off x="1919512" y="4929510"/>
            <a:ext cx="8112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Provot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Xavier. “Deformation Constraints in a Mass-Spring Model to Describe Rigid Cloth Behavior.” (1995).(</a:t>
            </a:r>
            <a:r>
              <a:rPr lang="zh-CN" alt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比较早的论文了）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61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1118364" y="895527"/>
            <a:ext cx="9955272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方法（</a:t>
            </a:r>
            <a:r>
              <a:rPr lang="en-CN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Projective Dynamics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81505-892C-35E7-4B54-0073F21B0140}"/>
              </a:ext>
            </a:extLst>
          </p:cNvPr>
          <p:cNvSpPr txBox="1"/>
          <p:nvPr/>
        </p:nvSpPr>
        <p:spPr>
          <a:xfrm>
            <a:off x="1031278" y="1849427"/>
            <a:ext cx="1004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相比较</a:t>
            </a:r>
            <a:r>
              <a:rPr lang="en-US" altLang="zh-CN" dirty="0"/>
              <a:t>PBD</a:t>
            </a:r>
            <a:r>
              <a:rPr lang="zh-CN" altLang="en-US" dirty="0"/>
              <a:t>方法，</a:t>
            </a:r>
            <a:r>
              <a:rPr lang="en-US" altLang="zh-CN" dirty="0"/>
              <a:t>PD</a:t>
            </a:r>
            <a:r>
              <a:rPr lang="zh-CN" altLang="en-US" dirty="0"/>
              <a:t>并不直接对点的位置进行迭代求解，而是根据在弹簧方向上的投影定义能量，通过能量最小化的方式来求点最后的位置。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016BD-808A-EB03-DC7A-53FB78B0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64" y="2660634"/>
            <a:ext cx="3007806" cy="5242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F7E65C-3441-54C2-7F16-791B9F5F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64" y="3267066"/>
            <a:ext cx="4673905" cy="459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72D7EE-B4DE-FBE2-90FE-D0852E482623}"/>
              </a:ext>
            </a:extLst>
          </p:cNvPr>
          <p:cNvSpPr txBox="1"/>
          <p:nvPr/>
        </p:nvSpPr>
        <p:spPr>
          <a:xfrm>
            <a:off x="6677030" y="2645456"/>
            <a:ext cx="4448246" cy="9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Martin, Sebastian et al. “Example-based elastic materials.”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SIGGRAPH 2011 papers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(2011):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8012D0-D939-FED7-3CCE-4480F87C58A8}"/>
              </a:ext>
            </a:extLst>
          </p:cNvPr>
          <p:cNvSpPr txBox="1"/>
          <p:nvPr/>
        </p:nvSpPr>
        <p:spPr>
          <a:xfrm>
            <a:off x="1118363" y="4076987"/>
            <a:ext cx="924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这样我们就把弹簧质点的动力学问题转化成了一个最优化问题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DE848F-6435-4818-EAED-6E6A0F20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64" y="4678974"/>
            <a:ext cx="5029458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1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7D9C89-20BB-CB94-0584-D9E7ADEE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16" y="2007088"/>
            <a:ext cx="4207112" cy="1746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B57F55-CD1B-508F-2F12-13AE90BCF565}"/>
                  </a:ext>
                </a:extLst>
              </p:cNvPr>
              <p:cNvSpPr txBox="1"/>
              <p:nvPr/>
            </p:nvSpPr>
            <p:spPr>
              <a:xfrm>
                <a:off x="6096000" y="2007088"/>
                <a:ext cx="52068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对于全空间中一个点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dirty="0"/>
                  <a:t>，我们希望将其投影到目标域上（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zh-CN" altLang="en-US" dirty="0"/>
                  <a:t>），并使用距离来衡量势函数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B57F55-CD1B-508F-2F12-13AE90BCF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7088"/>
                <a:ext cx="5206809" cy="646331"/>
              </a:xfrm>
              <a:prstGeom prst="rect">
                <a:avLst/>
              </a:prstGeom>
              <a:blipFill>
                <a:blip r:embed="rId3"/>
                <a:stretch>
                  <a:fillRect l="-937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CB3C0E6-8AEA-3100-FCD2-528D38FF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448" y="2880091"/>
            <a:ext cx="2533956" cy="339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601DF-6F0E-F3BF-7460-58D4D1D3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48" y="3219141"/>
            <a:ext cx="3605952" cy="5073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3F2D80-5DBE-F08A-CCBF-96F95CF82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416" y="3979766"/>
            <a:ext cx="4737208" cy="5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7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EA7F2B6-AEB1-B7A5-7B71-65E44916E8F8}"/>
                  </a:ext>
                </a:extLst>
              </p:cNvPr>
              <p:cNvSpPr txBox="1"/>
              <p:nvPr/>
            </p:nvSpPr>
            <p:spPr>
              <a:xfrm>
                <a:off x="1189407" y="2014431"/>
                <a:ext cx="950150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在这里，我们采用</a:t>
                </a:r>
                <a:r>
                  <a:rPr lang="en-US" altLang="zh-CN" dirty="0"/>
                  <a:t>local-global</a:t>
                </a:r>
                <a:r>
                  <a:rPr lang="zh-CN" altLang="en-US" dirty="0"/>
                  <a:t>的方法来解决，先固定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dirty="0"/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再固定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求解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Local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Global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EA7F2B6-AEB1-B7A5-7B71-65E44916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407" y="2014431"/>
                <a:ext cx="9501509" cy="2862322"/>
              </a:xfrm>
              <a:prstGeom prst="rect">
                <a:avLst/>
              </a:prstGeom>
              <a:blipFill>
                <a:blip r:embed="rId2"/>
                <a:stretch>
                  <a:fillRect l="-513" t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1C3AD66-31C0-021C-27F4-9FDDFF51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44" y="3020819"/>
            <a:ext cx="4550643" cy="600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CF66B8-4074-42EA-C389-24089322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44" y="4457229"/>
            <a:ext cx="6624631" cy="8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42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DD8E0C-3446-2D8B-6FDB-E90A1B647C86}"/>
                  </a:ext>
                </a:extLst>
              </p:cNvPr>
              <p:cNvSpPr txBox="1"/>
              <p:nvPr/>
            </p:nvSpPr>
            <p:spPr>
              <a:xfrm>
                <a:off x="1086280" y="1938803"/>
                <a:ext cx="10257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如果取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我们发现由于在</a:t>
                </a:r>
                <a:r>
                  <a:rPr lang="en-US" altLang="zh-CN" dirty="0"/>
                  <a:t>local-global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global</a:t>
                </a:r>
                <a:r>
                  <a:rPr lang="zh-CN" altLang="en-US" dirty="0"/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是不发生改变的，所以这时事实上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阵是个常数矩阵！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DD8E0C-3446-2D8B-6FDB-E90A1B647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80" y="1938803"/>
                <a:ext cx="10257780" cy="646331"/>
              </a:xfrm>
              <a:prstGeom prst="rect">
                <a:avLst/>
              </a:prstGeom>
              <a:blipFill>
                <a:blip r:embed="rId2"/>
                <a:stretch>
                  <a:fillRect l="-47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69">
                <a:extLst>
                  <a:ext uri="{FF2B5EF4-FFF2-40B4-BE49-F238E27FC236}">
                    <a16:creationId xmlns:a16="http://schemas.microsoft.com/office/drawing/2014/main" id="{0451AAA8-549B-E5FD-653C-9A2301A9F7A6}"/>
                  </a:ext>
                </a:extLst>
              </p:cNvPr>
              <p:cNvSpPr/>
              <p:nvPr/>
            </p:nvSpPr>
            <p:spPr>
              <a:xfrm>
                <a:off x="1086280" y="2701960"/>
                <a:ext cx="859816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1" name="Rectangle 69">
                <a:extLst>
                  <a:ext uri="{FF2B5EF4-FFF2-40B4-BE49-F238E27FC236}">
                    <a16:creationId xmlns:a16="http://schemas.microsoft.com/office/drawing/2014/main" id="{0451AAA8-549B-E5FD-653C-9A2301A9F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80" y="2701960"/>
                <a:ext cx="8598167" cy="513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2235DA-96DE-8328-3C20-04B383737C15}"/>
                  </a:ext>
                </a:extLst>
              </p:cNvPr>
              <p:cNvSpPr/>
              <p:nvPr/>
            </p:nvSpPr>
            <p:spPr>
              <a:xfrm>
                <a:off x="1560774" y="3162124"/>
                <a:ext cx="845592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2,3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2235DA-96DE-8328-3C20-04B38373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74" y="3162124"/>
                <a:ext cx="8455927" cy="513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78FA0B23-82C4-3AC4-4251-9023DA00D416}"/>
                  </a:ext>
                </a:extLst>
              </p:cNvPr>
              <p:cNvSpPr/>
              <p:nvPr/>
            </p:nvSpPr>
            <p:spPr>
              <a:xfrm>
                <a:off x="1793470" y="3623950"/>
                <a:ext cx="401746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4,2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4,3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78FA0B23-82C4-3AC4-4251-9023DA00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470" y="3623950"/>
                <a:ext cx="4017467" cy="513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6">
                <a:extLst>
                  <a:ext uri="{FF2B5EF4-FFF2-40B4-BE49-F238E27FC236}">
                    <a16:creationId xmlns:a16="http://schemas.microsoft.com/office/drawing/2014/main" id="{AC360043-E802-0D2D-3984-DF9525374850}"/>
                  </a:ext>
                </a:extLst>
              </p:cNvPr>
              <p:cNvSpPr/>
              <p:nvPr/>
            </p:nvSpPr>
            <p:spPr>
              <a:xfrm>
                <a:off x="1080808" y="4352327"/>
                <a:ext cx="3096057" cy="1226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46">
                <a:extLst>
                  <a:ext uri="{FF2B5EF4-FFF2-40B4-BE49-F238E27FC236}">
                    <a16:creationId xmlns:a16="http://schemas.microsoft.com/office/drawing/2014/main" id="{AC360043-E802-0D2D-3984-DF9525374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08" y="4352327"/>
                <a:ext cx="3096057" cy="122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6E26D4-8B86-FE33-194E-44C0633168F3}"/>
                  </a:ext>
                </a:extLst>
              </p:cNvPr>
              <p:cNvSpPr txBox="1"/>
              <p:nvPr/>
            </p:nvSpPr>
            <p:spPr>
              <a:xfrm>
                <a:off x="4572000" y="4406995"/>
                <a:ext cx="62014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这样不用每次迭代都要重新计算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，可以加快速度。不过作者提出这样收敛速度会降低，只取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或许会有更好的结果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6E26D4-8B86-FE33-194E-44C063316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06995"/>
                <a:ext cx="6201420" cy="923330"/>
              </a:xfrm>
              <a:prstGeom prst="rect">
                <a:avLst/>
              </a:prstGeom>
              <a:blipFill>
                <a:blip r:embed="rId7"/>
                <a:stretch>
                  <a:fillRect l="-787" t="-3974" r="-590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29C2B20-D3EA-4B00-ED10-9E29CC7933A7}"/>
              </a:ext>
            </a:extLst>
          </p:cNvPr>
          <p:cNvSpPr txBox="1"/>
          <p:nvPr/>
        </p:nvSpPr>
        <p:spPr>
          <a:xfrm>
            <a:off x="1210033" y="5637654"/>
            <a:ext cx="966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Bouaziz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Sofien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“Projective Dynamics: Fusing Constraint Projections for Fast Simulation.” (2021).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20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PD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5F3C48-D449-F5CD-77B0-E2FD76CF1283}"/>
              </a:ext>
            </a:extLst>
          </p:cNvPr>
          <p:cNvSpPr txBox="1"/>
          <p:nvPr/>
        </p:nvSpPr>
        <p:spPr>
          <a:xfrm>
            <a:off x="859398" y="2090057"/>
            <a:ext cx="4633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将约束转化到能量中，时其具有了某些物理意义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上的运行速度比较快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比较适合</a:t>
            </a:r>
            <a:r>
              <a:rPr lang="en-US" altLang="zh-CN" dirty="0"/>
              <a:t>handle</a:t>
            </a:r>
            <a:r>
              <a:rPr lang="zh-CN" altLang="en-US" dirty="0"/>
              <a:t>相对误差比较小的情况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AB0374-A88B-9FA0-698D-972FB5A48178}"/>
              </a:ext>
            </a:extLst>
          </p:cNvPr>
          <p:cNvSpPr txBox="1"/>
          <p:nvPr/>
        </p:nvSpPr>
        <p:spPr>
          <a:xfrm>
            <a:off x="969402" y="4021985"/>
            <a:ext cx="4351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GPU</a:t>
            </a:r>
            <a:r>
              <a:rPr lang="zh-CN" altLang="en-US" dirty="0"/>
              <a:t>上跑得不快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相对误差比较大的情况，速度不如</a:t>
            </a:r>
            <a:r>
              <a:rPr lang="en-US" altLang="zh-CN" dirty="0"/>
              <a:t>newton</a:t>
            </a:r>
            <a:r>
              <a:rPr lang="zh-CN" altLang="en-US" dirty="0"/>
              <a:t>法快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相比</a:t>
            </a:r>
            <a:r>
              <a:rPr lang="en-US" altLang="zh-CN" dirty="0"/>
              <a:t>PBD</a:t>
            </a:r>
            <a:r>
              <a:rPr lang="zh-CN" altLang="en-US" dirty="0"/>
              <a:t>不能直接控制约束条件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90AB90-55C1-01B7-1A4B-76BD8F6F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89" t="40296" r="5000" b="22519"/>
          <a:stretch/>
        </p:blipFill>
        <p:spPr>
          <a:xfrm>
            <a:off x="6096000" y="2258758"/>
            <a:ext cx="4680000" cy="30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1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7349" y="2443843"/>
            <a:ext cx="16995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15277" y="3044279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加速方法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547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052955" y="888521"/>
            <a:ext cx="608608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隐式积分加速方法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A4C678-CE22-1B6F-7E13-221616453B52}"/>
              </a:ext>
            </a:extLst>
          </p:cNvPr>
          <p:cNvSpPr txBox="1"/>
          <p:nvPr/>
        </p:nvSpPr>
        <p:spPr>
          <a:xfrm>
            <a:off x="1233577" y="1725283"/>
            <a:ext cx="655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可以将原问题转化成一个二次优化问题，然后</a:t>
            </a:r>
            <a:r>
              <a:rPr lang="en-US" altLang="zh-CN" dirty="0"/>
              <a:t>local-global</a:t>
            </a:r>
            <a:r>
              <a:rPr lang="zh-CN" altLang="en-US" dirty="0"/>
              <a:t>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CF0FC-0473-5F8B-0BA9-EA66D909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46" y="2253361"/>
            <a:ext cx="5543835" cy="9207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4B420B-236C-6E6A-848B-39C26FE1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8" y="3073009"/>
            <a:ext cx="2997354" cy="93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2D7A5-371E-D3B6-F608-68F46AAEA94D}"/>
                  </a:ext>
                </a:extLst>
              </p:cNvPr>
              <p:cNvSpPr txBox="1"/>
              <p:nvPr/>
            </p:nvSpPr>
            <p:spPr>
              <a:xfrm>
                <a:off x="1449237" y="3170267"/>
                <a:ext cx="1198918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2D7A5-371E-D3B6-F608-68F46AAE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37" y="3170267"/>
                <a:ext cx="1198918" cy="745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389A5FC-9F80-9066-EDFC-B89DBCBDB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37" y="4004438"/>
            <a:ext cx="6534486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7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052955" y="888521"/>
            <a:ext cx="608608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隐式积分加速方法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DDDE11-BCC2-7959-6A50-E094C214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3" y="1748154"/>
            <a:ext cx="5370875" cy="80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CE2324E-5236-8955-8214-DAA14E7B691D}"/>
                  </a:ext>
                </a:extLst>
              </p:cNvPr>
              <p:cNvSpPr txBox="1"/>
              <p:nvPr/>
            </p:nvSpPr>
            <p:spPr>
              <a:xfrm>
                <a:off x="6952211" y="3723581"/>
                <a:ext cx="3313844" cy="401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CE2324E-5236-8955-8214-DAA14E7B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211" y="3723581"/>
                <a:ext cx="3313844" cy="401072"/>
              </a:xfrm>
              <a:prstGeom prst="rect">
                <a:avLst/>
              </a:prstGeom>
              <a:blipFill>
                <a:blip r:embed="rId3"/>
                <a:stretch>
                  <a:fillRect l="-3125" t="-24242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1727325-9425-8143-FA94-03AF814CD9DD}"/>
              </a:ext>
            </a:extLst>
          </p:cNvPr>
          <p:cNvSpPr txBox="1"/>
          <p:nvPr/>
        </p:nvSpPr>
        <p:spPr>
          <a:xfrm>
            <a:off x="1559972" y="3755321"/>
            <a:ext cx="64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其中，                       是第</a:t>
            </a:r>
            <a:r>
              <a:rPr lang="en-US" altLang="zh-CN" dirty="0" err="1"/>
              <a:t>i</a:t>
            </a:r>
            <a:r>
              <a:rPr lang="zh-CN" altLang="en-US" dirty="0"/>
              <a:t>个弹簧的标记函数，即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6B13BA-87BF-0746-187A-C78F9273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73" y="2634725"/>
            <a:ext cx="6086089" cy="1098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99BFEF-5D66-3165-3F75-9450EEFB4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606" y="3733602"/>
            <a:ext cx="1219263" cy="4127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760D840-C518-DD69-9B56-98E074EFA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102" y="4284084"/>
            <a:ext cx="1219264" cy="3465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F855502-B741-6D2C-7A13-11B573A1A71F}"/>
              </a:ext>
            </a:extLst>
          </p:cNvPr>
          <p:cNvSpPr txBox="1"/>
          <p:nvPr/>
        </p:nvSpPr>
        <p:spPr>
          <a:xfrm>
            <a:off x="3881887" y="4310837"/>
            <a:ext cx="388188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是第</a:t>
            </a:r>
            <a:r>
              <a:rPr lang="en-US" altLang="zh-CN" dirty="0" err="1"/>
              <a:t>i</a:t>
            </a:r>
            <a:r>
              <a:rPr lang="zh-CN" altLang="en-US" dirty="0"/>
              <a:t>个弹簧的指示函数，即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E51BA3D-95AF-2A7A-82F1-C5C01F5BD69A}"/>
                  </a:ext>
                </a:extLst>
              </p:cNvPr>
              <p:cNvSpPr txBox="1"/>
              <p:nvPr/>
            </p:nvSpPr>
            <p:spPr>
              <a:xfrm>
                <a:off x="6827129" y="4209011"/>
                <a:ext cx="1566373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E51BA3D-95AF-2A7A-82F1-C5C01F5B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29" y="4209011"/>
                <a:ext cx="1566373" cy="496674"/>
              </a:xfrm>
              <a:prstGeom prst="rect">
                <a:avLst/>
              </a:prstGeom>
              <a:blipFill>
                <a:blip r:embed="rId7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C0A82998-706E-FF32-85E9-D8A127A0B6F6}"/>
              </a:ext>
            </a:extLst>
          </p:cNvPr>
          <p:cNvSpPr txBox="1"/>
          <p:nvPr/>
        </p:nvSpPr>
        <p:spPr>
          <a:xfrm>
            <a:off x="2216989" y="4910484"/>
            <a:ext cx="65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Tips:</a:t>
            </a:r>
            <a:r>
              <a:rPr lang="zh-CN" altLang="en-US" dirty="0"/>
              <a:t>注意到这里把常数项去掉了，因为对优化问题没有影响</a:t>
            </a:r>
          </a:p>
        </p:txBody>
      </p:sp>
    </p:spTree>
    <p:extLst>
      <p:ext uri="{BB962C8B-B14F-4D97-AF65-F5344CB8AC3E}">
        <p14:creationId xmlns:p14="http://schemas.microsoft.com/office/powerpoint/2010/main" val="476716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052955" y="888521"/>
            <a:ext cx="608608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隐式积分加速方法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296433-2A3C-4887-0BAA-D24B72B0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09" y="1744970"/>
            <a:ext cx="6858352" cy="831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D1D41B-2AB9-3923-8F69-FBEDD782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55" y="2818518"/>
            <a:ext cx="2023633" cy="7491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010B2A-D957-8052-A0B3-A83D9AC4DCFD}"/>
              </a:ext>
            </a:extLst>
          </p:cNvPr>
          <p:cNvSpPr txBox="1"/>
          <p:nvPr/>
        </p:nvSpPr>
        <p:spPr>
          <a:xfrm>
            <a:off x="1466491" y="2967487"/>
            <a:ext cx="5080958" cy="178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Local step: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Global step:</a:t>
            </a:r>
          </a:p>
          <a:p>
            <a:endParaRPr lang="en-US" altLang="zh-CN" dirty="0"/>
          </a:p>
          <a:p>
            <a:r>
              <a:rPr lang="zh-CN" altLang="en-US" dirty="0"/>
              <a:t>都是常数矩阵，可以预分解加快速度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B36C43-4306-1BA6-0093-F4E2C911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55" y="3720138"/>
            <a:ext cx="3746693" cy="4762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9AFC77-90B4-2EDE-E7B8-21F227CC49AB}"/>
              </a:ext>
            </a:extLst>
          </p:cNvPr>
          <p:cNvSpPr txBox="1"/>
          <p:nvPr/>
        </p:nvSpPr>
        <p:spPr>
          <a:xfrm>
            <a:off x="1466491" y="4902124"/>
            <a:ext cx="810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Liu,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Tiantian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“Fast simulation of mass-spring systems.”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Transactions on Graphics (TOG)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32 (2013): 1 - 7.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95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物理模型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8A0ED-E6D7-4BE8-5438-82E30A85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91" y="2277007"/>
            <a:ext cx="2648086" cy="25972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232D15-DC2E-4E27-7593-2856F280A2C2}"/>
              </a:ext>
            </a:extLst>
          </p:cNvPr>
          <p:cNvSpPr txBox="1"/>
          <p:nvPr/>
        </p:nvSpPr>
        <p:spPr>
          <a:xfrm>
            <a:off x="4308742" y="2178040"/>
            <a:ext cx="634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对于布料，我们希望它表现得像一个可以弯曲的柔性物体，还带一些弹性。于是我们采用将布料抽象成一个网格，并将网格的顶点看作质点，将边看作弹簧。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5EEFD-7EC4-592D-D7DC-0A6201A2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42" y="3596430"/>
            <a:ext cx="4349974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66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93995" y="847400"/>
            <a:ext cx="619187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Chebyshev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加速方法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21386-5AF5-9192-75D6-EEF9791E8E6C}"/>
              </a:ext>
            </a:extLst>
          </p:cNvPr>
          <p:cNvSpPr txBox="1"/>
          <p:nvPr/>
        </p:nvSpPr>
        <p:spPr>
          <a:xfrm>
            <a:off x="1581293" y="1821925"/>
            <a:ext cx="386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背景：</a:t>
            </a:r>
            <a:r>
              <a:rPr lang="en-US" altLang="zh-CN" sz="18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 </a:t>
            </a:r>
            <a:r>
              <a:rPr lang="en-US" altLang="zh-CN" dirty="0"/>
              <a:t>Chebyshev</a:t>
            </a:r>
            <a:r>
              <a:rPr lang="zh-CN" altLang="en-US" dirty="0"/>
              <a:t>半迭代方法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01D1B0-D728-3144-38D6-C9D1CB89EF37}"/>
              </a:ext>
            </a:extLst>
          </p:cNvPr>
          <p:cNvSpPr txBox="1"/>
          <p:nvPr/>
        </p:nvSpPr>
        <p:spPr>
          <a:xfrm>
            <a:off x="1870051" y="2543594"/>
            <a:ext cx="123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B2DF76-DF04-B088-0568-A39B12ECAFDA}"/>
                  </a:ext>
                </a:extLst>
              </p:cNvPr>
              <p:cNvSpPr txBox="1"/>
              <p:nvPr/>
            </p:nvSpPr>
            <p:spPr>
              <a:xfrm>
                <a:off x="2323254" y="2592522"/>
                <a:ext cx="777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B2DF76-DF04-B088-0568-A39B12ECA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254" y="2592522"/>
                <a:ext cx="777456" cy="276999"/>
              </a:xfrm>
              <a:prstGeom prst="rect">
                <a:avLst/>
              </a:prstGeom>
              <a:blipFill>
                <a:blip r:embed="rId2"/>
                <a:stretch>
                  <a:fillRect l="-5469" r="-625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A35C371-DC14-AF2A-9731-4BE9EF8DF6DE}"/>
              </a:ext>
            </a:extLst>
          </p:cNvPr>
          <p:cNvSpPr txBox="1"/>
          <p:nvPr/>
        </p:nvSpPr>
        <p:spPr>
          <a:xfrm>
            <a:off x="3196962" y="2543594"/>
            <a:ext cx="171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转化成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0CCDC2-6EC8-64AF-C5DE-A26395CF9ED7}"/>
                  </a:ext>
                </a:extLst>
              </p:cNvPr>
              <p:cNvSpPr txBox="1"/>
              <p:nvPr/>
            </p:nvSpPr>
            <p:spPr>
              <a:xfrm>
                <a:off x="3960108" y="2399440"/>
                <a:ext cx="251288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rgmin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Hx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0CCDC2-6EC8-64AF-C5DE-A26395CF9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08" y="2399440"/>
                <a:ext cx="2512880" cy="887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8FD0BEC-305C-B694-B157-E2E7C8C05536}"/>
              </a:ext>
            </a:extLst>
          </p:cNvPr>
          <p:cNvSpPr txBox="1"/>
          <p:nvPr/>
        </p:nvSpPr>
        <p:spPr>
          <a:xfrm>
            <a:off x="6472988" y="2543594"/>
            <a:ext cx="334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然后采用梯度下降法，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3A43557-47AE-2728-2782-9A7BBE3CD28A}"/>
                  </a:ext>
                </a:extLst>
              </p:cNvPr>
              <p:cNvSpPr txBox="1"/>
              <p:nvPr/>
            </p:nvSpPr>
            <p:spPr>
              <a:xfrm>
                <a:off x="7029880" y="2514557"/>
                <a:ext cx="609829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zh-CN" altLang="en-US" b="0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3A43557-47AE-2728-2782-9A7BBE3C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880" y="2514557"/>
                <a:ext cx="6098290" cy="388889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F2E258-4B3E-F96F-712C-40E08BB8FB29}"/>
                  </a:ext>
                </a:extLst>
              </p:cNvPr>
              <p:cNvSpPr txBox="1"/>
              <p:nvPr/>
            </p:nvSpPr>
            <p:spPr>
              <a:xfrm>
                <a:off x="1870050" y="3090245"/>
                <a:ext cx="69151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)  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F2E258-4B3E-F96F-712C-40E08BB8F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050" y="3090245"/>
                <a:ext cx="6915119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10A05C5D-D3AB-B9FD-4E63-1258FD729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170" y="3030203"/>
            <a:ext cx="1536779" cy="4572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74DA6D-DE4A-7E3E-2C16-8DCBC6A93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681" y="3674384"/>
            <a:ext cx="3460928" cy="4191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93C383-35E6-928A-99F7-59126889D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220" y="4306928"/>
            <a:ext cx="3416476" cy="4635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2207140-DA7D-0BDE-BB9A-1ECC4CE75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149" y="4328965"/>
            <a:ext cx="2648086" cy="33656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44CDB37-3246-2F8B-487D-1C8CA97B83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980" y="4940985"/>
            <a:ext cx="3473629" cy="65408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7D725F5-177B-3EA3-63AA-32DB74787941}"/>
              </a:ext>
            </a:extLst>
          </p:cNvPr>
          <p:cNvSpPr txBox="1"/>
          <p:nvPr/>
        </p:nvSpPr>
        <p:spPr>
          <a:xfrm>
            <a:off x="5782033" y="508336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58DBF04-F61C-9A01-E37A-09748CE34227}"/>
                  </a:ext>
                </a:extLst>
              </p:cNvPr>
              <p:cNvSpPr txBox="1"/>
              <p:nvPr/>
            </p:nvSpPr>
            <p:spPr>
              <a:xfrm>
                <a:off x="6182524" y="4987052"/>
                <a:ext cx="634404" cy="561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58DBF04-F61C-9A01-E37A-09748CE34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24" y="4987052"/>
                <a:ext cx="634404" cy="5619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B9A6363E-DC56-8BAB-0F2A-10C6F7187C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195" y="4832999"/>
            <a:ext cx="4150257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9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93995" y="847400"/>
            <a:ext cx="619187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Chebyshev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加速方法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727F40-BC07-2CF0-4BCF-8EC6A3C32EDC}"/>
                  </a:ext>
                </a:extLst>
              </p:cNvPr>
              <p:cNvSpPr txBox="1"/>
              <p:nvPr/>
            </p:nvSpPr>
            <p:spPr>
              <a:xfrm>
                <a:off x="1533166" y="1938803"/>
                <a:ext cx="8951496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更一般的，对于一阶迭代形式（指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zh-CN" altLang="en-US" b="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），可以写成通式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727F40-BC07-2CF0-4BCF-8EC6A3C32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166" y="1938803"/>
                <a:ext cx="8951496" cy="388889"/>
              </a:xfrm>
              <a:prstGeom prst="rect">
                <a:avLst/>
              </a:prstGeom>
              <a:blipFill>
                <a:blip r:embed="rId2"/>
                <a:stretch>
                  <a:fillRect l="-613" t="-7813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9D11A87-001C-E5B1-D7B4-C0680E50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66" y="2508652"/>
            <a:ext cx="5022479" cy="40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8D13AF3-FEDB-4ACA-1A9D-08D12CEE0359}"/>
                  </a:ext>
                </a:extLst>
              </p:cNvPr>
              <p:cNvSpPr txBox="1"/>
              <p:nvPr/>
            </p:nvSpPr>
            <p:spPr>
              <a:xfrm>
                <a:off x="1601918" y="3190087"/>
                <a:ext cx="8490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可以推出，                                               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常数项为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次多项式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8D13AF3-FEDB-4ACA-1A9D-08D12CEE0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918" y="3190087"/>
                <a:ext cx="8490857" cy="369332"/>
              </a:xfrm>
              <a:prstGeom prst="rect">
                <a:avLst/>
              </a:prstGeom>
              <a:blipFill>
                <a:blip r:embed="rId4"/>
                <a:stretch>
                  <a:fillRect l="-64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10D0AFE4-7FE3-517C-5625-416F0376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992" y="3105001"/>
            <a:ext cx="3117922" cy="495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18AE5B-842E-1078-8FC2-7ADC77BD8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666" y="3876992"/>
            <a:ext cx="3029105" cy="739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7EE5A5-B7BC-C094-D55E-8EAB23A00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311" y="3835741"/>
            <a:ext cx="2921150" cy="5334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56BA29-F56F-8CBF-44FC-D7919B592E1A}"/>
              </a:ext>
            </a:extLst>
          </p:cNvPr>
          <p:cNvSpPr txBox="1"/>
          <p:nvPr/>
        </p:nvSpPr>
        <p:spPr>
          <a:xfrm>
            <a:off x="7989711" y="3939484"/>
            <a:ext cx="292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</a:t>
            </a:r>
            <a:r>
              <a:rPr lang="en-US" altLang="zh-CN" dirty="0" err="1"/>
              <a:t>chebyshev</a:t>
            </a:r>
            <a:r>
              <a:rPr lang="zh-CN" altLang="en-US" dirty="0"/>
              <a:t>多项式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07A2545-7E1C-0B72-3158-C892EEB7F81D}"/>
                  </a:ext>
                </a:extLst>
              </p:cNvPr>
              <p:cNvSpPr txBox="1"/>
              <p:nvPr/>
            </p:nvSpPr>
            <p:spPr>
              <a:xfrm>
                <a:off x="1595019" y="4893127"/>
                <a:ext cx="2591946" cy="50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07A2545-7E1C-0B72-3158-C892EEB7F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19" y="4893127"/>
                <a:ext cx="2591946" cy="501889"/>
              </a:xfrm>
              <a:prstGeom prst="rect">
                <a:avLst/>
              </a:prstGeom>
              <a:blipFill>
                <a:blip r:embed="rId8"/>
                <a:stretch>
                  <a:fillRect l="-2118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88BD5789-268E-B3F6-9D93-76942D2A98F4}"/>
              </a:ext>
            </a:extLst>
          </p:cNvPr>
          <p:cNvSpPr txBox="1"/>
          <p:nvPr/>
        </p:nvSpPr>
        <p:spPr>
          <a:xfrm>
            <a:off x="3829480" y="4984511"/>
            <a:ext cx="411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再通过变换转换到</a:t>
            </a:r>
            <a:r>
              <a:rPr lang="en-US" altLang="zh-CN" dirty="0"/>
              <a:t>[-1,1]</a:t>
            </a:r>
            <a:r>
              <a:rPr lang="zh-CN" altLang="en-US" dirty="0"/>
              <a:t>区间即可</a:t>
            </a:r>
          </a:p>
        </p:txBody>
      </p:sp>
    </p:spTree>
    <p:extLst>
      <p:ext uri="{BB962C8B-B14F-4D97-AF65-F5344CB8AC3E}">
        <p14:creationId xmlns:p14="http://schemas.microsoft.com/office/powerpoint/2010/main" val="305762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793995" y="847400"/>
            <a:ext cx="619187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Chebyshev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加速方法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F54A55-A62D-B40C-E895-EB44B6EFF332}"/>
              </a:ext>
            </a:extLst>
          </p:cNvPr>
          <p:cNvSpPr txBox="1"/>
          <p:nvPr/>
        </p:nvSpPr>
        <p:spPr>
          <a:xfrm>
            <a:off x="1308578" y="1643170"/>
            <a:ext cx="9302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几个</a:t>
            </a:r>
            <a:r>
              <a:rPr lang="en-US" altLang="zh-CN" dirty="0"/>
              <a:t>issue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特征值是否一定是正实数？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原文中给出了证明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怎么确定矩阵特征值的范围？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对矩阵特征值估计上界。在解的过程中上界基本保持不变，于是预处理，设定初值并改变上界直至找出最佳上界（在达到上界时解会振荡）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框架采用</a:t>
            </a:r>
            <a:r>
              <a:rPr lang="en-US" altLang="zh-CN" dirty="0"/>
              <a:t>PD</a:t>
            </a:r>
            <a:r>
              <a:rPr lang="zh-CN" altLang="en-US" dirty="0"/>
              <a:t>的框架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4783CF-B675-A082-F625-9CC8DF817AAA}"/>
              </a:ext>
            </a:extLst>
          </p:cNvPr>
          <p:cNvSpPr txBox="1"/>
          <p:nvPr/>
        </p:nvSpPr>
        <p:spPr>
          <a:xfrm>
            <a:off x="1299410" y="4679331"/>
            <a:ext cx="958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Huamin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“A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chebyshev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semi-iterative approach for accelerating projective and position-based dynamics.”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Transactions on Graphics (TOG)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34 (2015): 1 - 9.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111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158381" y="964278"/>
            <a:ext cx="5359977" cy="7063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多重网格加速方法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A560CF-CD88-0889-1112-3ED5AE02E193}"/>
              </a:ext>
            </a:extLst>
          </p:cNvPr>
          <p:cNvSpPr txBox="1"/>
          <p:nvPr/>
        </p:nvSpPr>
        <p:spPr>
          <a:xfrm>
            <a:off x="1120656" y="1986929"/>
            <a:ext cx="21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背景：多重网格法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B8D2B8-CC0F-DAD2-1C7B-250E85180934}"/>
              </a:ext>
            </a:extLst>
          </p:cNvPr>
          <p:cNvSpPr txBox="1"/>
          <p:nvPr/>
        </p:nvSpPr>
        <p:spPr>
          <a:xfrm>
            <a:off x="1120656" y="2672519"/>
            <a:ext cx="8435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我们在使用</a:t>
            </a:r>
            <a:r>
              <a:rPr lang="en-US" altLang="zh-CN" dirty="0"/>
              <a:t>Jacobi</a:t>
            </a:r>
            <a:r>
              <a:rPr lang="zh-CN" altLang="en-US" dirty="0"/>
              <a:t>或者</a:t>
            </a:r>
            <a:r>
              <a:rPr lang="en-US" altLang="zh-CN" dirty="0"/>
              <a:t>Gauss-seidel</a:t>
            </a:r>
            <a:r>
              <a:rPr lang="zh-CN" altLang="en-US" dirty="0"/>
              <a:t>迭代的时候会发现对于频率较大的误差收敛速度比较快，对于频率较小的误差收敛速度比较慢。于是想到可以加粗网格来增加频率。主要思路是先迭代让频率较大的误差收敛，然后加粗网格，让频率小一些的再收敛，再加粗网格</a:t>
            </a: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en-US" altLang="zh-CN" dirty="0"/>
              <a:t>       V-cycle</a:t>
            </a:r>
            <a:r>
              <a:rPr lang="zh-CN" altLang="en-US" dirty="0"/>
              <a:t>，即从最细的网格（原始网格）加粗到最粗的网格，再从最粗的网格一步步插值回最细的网格。</a:t>
            </a:r>
          </a:p>
        </p:txBody>
      </p:sp>
    </p:spTree>
    <p:extLst>
      <p:ext uri="{BB962C8B-B14F-4D97-AF65-F5344CB8AC3E}">
        <p14:creationId xmlns:p14="http://schemas.microsoft.com/office/powerpoint/2010/main" val="2458489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158381" y="964278"/>
            <a:ext cx="5359977" cy="7063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多重网格加速方法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DA88CF-1ECC-56E2-42C7-3E44C6F4B916}"/>
              </a:ext>
            </a:extLst>
          </p:cNvPr>
          <p:cNvSpPr txBox="1"/>
          <p:nvPr/>
        </p:nvSpPr>
        <p:spPr>
          <a:xfrm>
            <a:off x="1094300" y="1768738"/>
            <a:ext cx="10003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对于布料模拟来说，一方面三角网格的加粗比较复杂，另一方面从粗到细的过程中会抹平皱纹，造成</a:t>
            </a:r>
            <a:r>
              <a:rPr lang="en-US" altLang="zh-CN" dirty="0"/>
              <a:t>locking issue</a:t>
            </a:r>
          </a:p>
          <a:p>
            <a:endParaRPr lang="en-US" altLang="zh-CN" dirty="0"/>
          </a:p>
          <a:p>
            <a:r>
              <a:rPr lang="zh-CN" altLang="en-US" dirty="0"/>
              <a:t>       一种新的加粗方式：</a:t>
            </a:r>
            <a:r>
              <a:rPr lang="en-US" altLang="zh-CN" dirty="0"/>
              <a:t>full multigrid</a:t>
            </a:r>
          </a:p>
          <a:p>
            <a:endParaRPr lang="en-US" altLang="zh-CN" dirty="0"/>
          </a:p>
          <a:p>
            <a:r>
              <a:rPr lang="zh-CN" altLang="en-US" dirty="0"/>
              <a:t>将加粗的过程表述为矩阵乘法，即                                                     ，作者提到应用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了</a:t>
            </a:r>
            <a:r>
              <a:rPr lang="en-US" altLang="zh-CN" dirty="0" err="1"/>
              <a:t>Galerkin</a:t>
            </a:r>
            <a:r>
              <a:rPr lang="zh-CN" altLang="en-US" dirty="0"/>
              <a:t>条件，即                            ，这样我们有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154369-47A8-4CE4-9683-79525ADC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837" y="3015038"/>
            <a:ext cx="3029106" cy="5080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75FF4-2242-6354-7690-BB76E70F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32" y="3585652"/>
            <a:ext cx="1505027" cy="520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C2E471-CFF0-93F5-00EE-6CC8DCCE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90" y="3662202"/>
            <a:ext cx="3036770" cy="4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158381" y="964278"/>
            <a:ext cx="5359977" cy="7063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多重网格加速方法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4FE7A-7229-22E2-EBFB-1A22C154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59" y="1743008"/>
            <a:ext cx="5917682" cy="20479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04ACA3-63CF-5B75-CE1A-CB8288984907}"/>
              </a:ext>
            </a:extLst>
          </p:cNvPr>
          <p:cNvSpPr txBox="1"/>
          <p:nvPr/>
        </p:nvSpPr>
        <p:spPr>
          <a:xfrm>
            <a:off x="1230658" y="3884481"/>
            <a:ext cx="623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这样，我们就可以直接从第</a:t>
            </a:r>
            <a:r>
              <a:rPr lang="en-US" altLang="zh-CN" dirty="0"/>
              <a:t>h</a:t>
            </a:r>
            <a:r>
              <a:rPr lang="zh-CN" altLang="en-US" dirty="0"/>
              <a:t>层回到第</a:t>
            </a:r>
            <a:r>
              <a:rPr lang="en-US" altLang="zh-CN" dirty="0"/>
              <a:t>0</a:t>
            </a:r>
            <a:r>
              <a:rPr lang="zh-CN" altLang="en-US" dirty="0"/>
              <a:t>层，直接对原网格进行修改，而不是插值得来，这样一定程度上可以解决</a:t>
            </a:r>
            <a:r>
              <a:rPr lang="en-US" altLang="zh-CN" dirty="0"/>
              <a:t>locking issue</a:t>
            </a:r>
            <a:r>
              <a:rPr lang="zh-CN" altLang="en-US" dirty="0"/>
              <a:t>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E4894E-B779-3A2E-EEF4-6DC7C2D7F379}"/>
              </a:ext>
            </a:extLst>
          </p:cNvPr>
          <p:cNvSpPr txBox="1"/>
          <p:nvPr/>
        </p:nvSpPr>
        <p:spPr>
          <a:xfrm>
            <a:off x="1230658" y="4984511"/>
            <a:ext cx="908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Zhendong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“Parallel Multigrid for Nonlinear Cloth Simulation.”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Computer Graphics Forum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37 (2018):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00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褶皱处理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DABB38-FDD7-1AB5-CAF6-4016F19C7F7A}"/>
              </a:ext>
            </a:extLst>
          </p:cNvPr>
          <p:cNvSpPr txBox="1"/>
          <p:nvPr/>
        </p:nvSpPr>
        <p:spPr>
          <a:xfrm>
            <a:off x="1017528" y="1897552"/>
            <a:ext cx="1015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对于之前的布料模拟很难处理比较精细的结构，比如褶皱。但要体现精细结构我们就必须增加分辨率，从而对运算速度带来很大困难。但</a:t>
            </a:r>
            <a:r>
              <a:rPr lang="en-US" altLang="zh-CN" dirty="0"/>
              <a:t>GPU</a:t>
            </a:r>
            <a:r>
              <a:rPr lang="zh-CN" altLang="en-US" dirty="0"/>
              <a:t>可以有天然的优势，所以可以对区域进行均匀取样并在</a:t>
            </a:r>
            <a:r>
              <a:rPr lang="en-US" altLang="zh-CN" dirty="0"/>
              <a:t>GPU</a:t>
            </a:r>
            <a:r>
              <a:rPr lang="zh-CN" altLang="en-US" dirty="0"/>
              <a:t>上并行计算。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EE23B4-B746-7B7B-8A28-BB783C54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28" y="3087521"/>
            <a:ext cx="7888132" cy="16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褶皱处理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5C4B37-6FCB-A72C-C944-ED20E8FDB993}"/>
              </a:ext>
            </a:extLst>
          </p:cNvPr>
          <p:cNvSpPr txBox="1"/>
          <p:nvPr/>
        </p:nvSpPr>
        <p:spPr>
          <a:xfrm>
            <a:off x="1258159" y="1952553"/>
            <a:ext cx="518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采样：区分平面采样和弯曲采样，加入</a:t>
            </a:r>
            <a:r>
              <a:rPr lang="en-US" altLang="zh-CN" dirty="0"/>
              <a:t>ghost</a:t>
            </a:r>
            <a:r>
              <a:rPr lang="zh-CN" altLang="en-US" dirty="0"/>
              <a:t>结点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89A04E-6601-DB8F-A431-DE199184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83" y="2376526"/>
            <a:ext cx="5384463" cy="2104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FE44C1-A49D-6869-407C-E9762E99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64" y="2200059"/>
            <a:ext cx="3192602" cy="29941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AD1BEF-EE27-FCBA-8AD0-81A76D3B9BB1}"/>
              </a:ext>
            </a:extLst>
          </p:cNvPr>
          <p:cNvSpPr txBox="1"/>
          <p:nvPr/>
        </p:nvSpPr>
        <p:spPr>
          <a:xfrm>
            <a:off x="1340662" y="4867634"/>
            <a:ext cx="501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这样可以解决不均衡的弯曲抵抗力</a:t>
            </a:r>
          </a:p>
        </p:txBody>
      </p:sp>
    </p:spTree>
    <p:extLst>
      <p:ext uri="{BB962C8B-B14F-4D97-AF65-F5344CB8AC3E}">
        <p14:creationId xmlns:p14="http://schemas.microsoft.com/office/powerpoint/2010/main" val="2869059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褶皱处理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415D88-2396-6AB4-1915-449DFB6343C6}"/>
              </a:ext>
            </a:extLst>
          </p:cNvPr>
          <p:cNvSpPr txBox="1"/>
          <p:nvPr/>
        </p:nvSpPr>
        <p:spPr>
          <a:xfrm>
            <a:off x="1010653" y="1876926"/>
            <a:ext cx="552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GPU</a:t>
            </a:r>
            <a:r>
              <a:rPr lang="zh-CN" altLang="en-US" dirty="0"/>
              <a:t>上的并行计算，提出了</a:t>
            </a:r>
            <a:r>
              <a:rPr lang="en-US" altLang="zh-CN" dirty="0"/>
              <a:t>block-based</a:t>
            </a:r>
            <a:r>
              <a:rPr lang="zh-CN" altLang="en-US" dirty="0"/>
              <a:t>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6935A-BFB3-15A1-9496-788BB4F03CD5}"/>
              </a:ext>
            </a:extLst>
          </p:cNvPr>
          <p:cNvSpPr txBox="1"/>
          <p:nvPr/>
        </p:nvSpPr>
        <p:spPr>
          <a:xfrm>
            <a:off x="1010653" y="2612571"/>
            <a:ext cx="75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我们可以在同一个</a:t>
            </a:r>
            <a:r>
              <a:rPr lang="en-US" altLang="zh-CN" dirty="0"/>
              <a:t>GPU</a:t>
            </a:r>
            <a:r>
              <a:rPr lang="zh-CN" altLang="en-US" dirty="0"/>
              <a:t>块上跑迭代，这样可以共享数据可以重复使用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A2DDD8-87B6-DD0A-89C9-D27F08418341}"/>
              </a:ext>
            </a:extLst>
          </p:cNvPr>
          <p:cNvSpPr txBox="1"/>
          <p:nvPr/>
        </p:nvSpPr>
        <p:spPr>
          <a:xfrm>
            <a:off x="1010653" y="3552932"/>
            <a:ext cx="822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Wang,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Huamin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“GPU-based simulation of cloth wrinkles at submillimeter levels.”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Transactions on Graphics (TOG)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40 (2021): 1 - 14.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279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615052" y="833650"/>
            <a:ext cx="696189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一种基于</a:t>
            </a:r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GPU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的预处理方法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5B8934-1506-F1A3-D477-368938BD3F67}"/>
              </a:ext>
            </a:extLst>
          </p:cNvPr>
          <p:cNvSpPr txBox="1"/>
          <p:nvPr/>
        </p:nvSpPr>
        <p:spPr>
          <a:xfrm>
            <a:off x="1120655" y="1815050"/>
            <a:ext cx="598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提出了</a:t>
            </a:r>
            <a:r>
              <a:rPr lang="en-US" altLang="zh-CN" dirty="0"/>
              <a:t>MAS</a:t>
            </a:r>
            <a:r>
              <a:rPr lang="zh-CN" altLang="en-US" dirty="0"/>
              <a:t>（</a:t>
            </a:r>
            <a:r>
              <a:rPr lang="en-US" altLang="zh-CN" dirty="0"/>
              <a:t>Multilevel Additive Schwarz</a:t>
            </a:r>
            <a:r>
              <a:rPr lang="zh-CN" altLang="en-US" dirty="0"/>
              <a:t>）方法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49EB82-3AB2-4DE9-F6F5-DBABA4A51517}"/>
              </a:ext>
            </a:extLst>
          </p:cNvPr>
          <p:cNvSpPr txBox="1"/>
          <p:nvPr/>
        </p:nvSpPr>
        <p:spPr>
          <a:xfrm>
            <a:off x="1120655" y="2478522"/>
            <a:ext cx="78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背景：</a:t>
            </a:r>
            <a:r>
              <a:rPr lang="en-US" altLang="zh-CN" dirty="0"/>
              <a:t>PCG</a:t>
            </a:r>
            <a:r>
              <a:rPr lang="zh-CN" altLang="en-US" dirty="0"/>
              <a:t>方法，即通过预处理和一个矩阵相乘来改善线性系统的性质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2DF612-7449-6001-FF3E-670C340846D3}"/>
                  </a:ext>
                </a:extLst>
              </p:cNvPr>
              <p:cNvSpPr txBox="1"/>
              <p:nvPr/>
            </p:nvSpPr>
            <p:spPr>
              <a:xfrm>
                <a:off x="1120655" y="3131681"/>
                <a:ext cx="8126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是对区域的一个划分，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zh-CN" altLang="en-US" dirty="0"/>
                  <a:t>区域的选择矩阵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2DF612-7449-6001-FF3E-670C34084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55" y="3131681"/>
                <a:ext cx="8126472" cy="369332"/>
              </a:xfrm>
              <a:prstGeom prst="rect">
                <a:avLst/>
              </a:prstGeom>
              <a:blipFill>
                <a:blip r:embed="rId2"/>
                <a:stretch>
                  <a:fillRect l="-675" t="-90000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89841B9-6DD2-14B5-BEC6-93857896A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55" y="3788327"/>
            <a:ext cx="2851998" cy="9318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FE54E8-0879-8639-42F8-EBDE3EFCEA81}"/>
              </a:ext>
            </a:extLst>
          </p:cNvPr>
          <p:cNvSpPr txBox="1"/>
          <p:nvPr/>
        </p:nvSpPr>
        <p:spPr>
          <a:xfrm>
            <a:off x="4241991" y="3864821"/>
            <a:ext cx="139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更进一步，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948C47-B2AD-468B-FABA-DCE8D502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54" y="3776371"/>
            <a:ext cx="3702240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1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物理模型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EAA323-1B36-AC09-0532-47ADF95D943C}"/>
              </a:ext>
            </a:extLst>
          </p:cNvPr>
          <p:cNvSpPr txBox="1"/>
          <p:nvPr/>
        </p:nvSpPr>
        <p:spPr>
          <a:xfrm>
            <a:off x="1242204" y="1897811"/>
            <a:ext cx="37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显式方法：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930B9-0E4A-063C-7D73-230216D5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04" y="2534041"/>
            <a:ext cx="2678852" cy="778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312B65-6761-7B8C-9E4A-8DFD7D172387}"/>
              </a:ext>
            </a:extLst>
          </p:cNvPr>
          <p:cNvSpPr txBox="1"/>
          <p:nvPr/>
        </p:nvSpPr>
        <p:spPr>
          <a:xfrm>
            <a:off x="5205691" y="1911011"/>
            <a:ext cx="12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隐式方法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4654D5-87E8-B0C0-424E-9B2336A1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62" y="2526640"/>
            <a:ext cx="4486061" cy="868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C33A1D-C422-9526-6A82-8FC9A442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62" y="3353672"/>
            <a:ext cx="4915253" cy="8685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C97114-7AE5-81A1-DFAF-AB45122E6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462" y="4290926"/>
            <a:ext cx="5853667" cy="8469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0993EA8-7D86-F4F4-6525-DBF355DA4ACC}"/>
              </a:ext>
            </a:extLst>
          </p:cNvPr>
          <p:cNvSpPr txBox="1"/>
          <p:nvPr/>
        </p:nvSpPr>
        <p:spPr>
          <a:xfrm>
            <a:off x="5279366" y="5201728"/>
            <a:ext cx="432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事实上是在求解线性稀疏方程组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77DD71-1AFB-2B2B-A1B4-D857CDA80199}"/>
              </a:ext>
            </a:extLst>
          </p:cNvPr>
          <p:cNvSpPr txBox="1"/>
          <p:nvPr/>
        </p:nvSpPr>
        <p:spPr>
          <a:xfrm>
            <a:off x="10030715" y="3631721"/>
            <a:ext cx="138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Taylor</a:t>
            </a:r>
            <a:r>
              <a:rPr lang="zh-CN" altLang="en-US" dirty="0"/>
              <a:t>展开</a:t>
            </a:r>
          </a:p>
        </p:txBody>
      </p:sp>
    </p:spTree>
    <p:extLst>
      <p:ext uri="{BB962C8B-B14F-4D97-AF65-F5344CB8AC3E}">
        <p14:creationId xmlns:p14="http://schemas.microsoft.com/office/powerpoint/2010/main" val="373726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615052" y="833650"/>
            <a:ext cx="696189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一种基于</a:t>
            </a:r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GPU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的预处理方法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928FE-F3B2-DB25-CF0A-14354F747835}"/>
              </a:ext>
            </a:extLst>
          </p:cNvPr>
          <p:cNvSpPr txBox="1"/>
          <p:nvPr/>
        </p:nvSpPr>
        <p:spPr>
          <a:xfrm>
            <a:off x="4145737" y="1752594"/>
            <a:ext cx="466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对顶点重新编号：</a:t>
            </a:r>
            <a:r>
              <a:rPr lang="en-US" altLang="zh-CN" dirty="0" err="1"/>
              <a:t>morton</a:t>
            </a:r>
            <a:r>
              <a:rPr lang="zh-CN" altLang="en-US" dirty="0"/>
              <a:t>编码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132BF8-E428-6DFA-6C49-2533A875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26" y="2433817"/>
            <a:ext cx="2813397" cy="27925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206578-DBF1-4301-A099-D7AD6D06A30A}"/>
              </a:ext>
            </a:extLst>
          </p:cNvPr>
          <p:cNvSpPr txBox="1"/>
          <p:nvPr/>
        </p:nvSpPr>
        <p:spPr>
          <a:xfrm>
            <a:off x="4145737" y="2282563"/>
            <a:ext cx="729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通过一种“</a:t>
            </a:r>
            <a:r>
              <a:rPr lang="en-US" altLang="zh-CN" dirty="0"/>
              <a:t>z</a:t>
            </a:r>
            <a:r>
              <a:rPr lang="zh-CN" altLang="en-US" dirty="0"/>
              <a:t>”字型的方式，我们可以让物理上接近的顶点在下标上尽量的接近，这样可以改进矩阵的结构。划分时也是按照对角线的区域进行划分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435C1C-3C92-0E75-9F8D-BA067E39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37" y="3205893"/>
            <a:ext cx="5120374" cy="26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615052" y="833650"/>
            <a:ext cx="696189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一种基于</a:t>
            </a:r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GPU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的预处理方法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C72F8C-B6B8-118C-D380-74E73089E73E}"/>
              </a:ext>
            </a:extLst>
          </p:cNvPr>
          <p:cNvSpPr txBox="1"/>
          <p:nvPr/>
        </p:nvSpPr>
        <p:spPr>
          <a:xfrm>
            <a:off x="1223783" y="1918178"/>
            <a:ext cx="91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runtime</a:t>
            </a:r>
            <a:r>
              <a:rPr lang="zh-CN" altLang="en-US" dirty="0"/>
              <a:t>中改进了一种并行矩阵乘法方法，把矩阵分成</a:t>
            </a:r>
            <a:r>
              <a:rPr lang="en-US" altLang="zh-CN" dirty="0"/>
              <a:t>3</a:t>
            </a:r>
            <a:r>
              <a:rPr lang="zh-CN" altLang="en-US" dirty="0"/>
              <a:t>块，并根据对称性加速算法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5B0DBF-81A4-0B33-64E4-7405D450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09" y="2351314"/>
            <a:ext cx="3870190" cy="3520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04AD58-D87C-7696-2B94-5C99DCC48908}"/>
              </a:ext>
            </a:extLst>
          </p:cNvPr>
          <p:cNvSpPr txBox="1"/>
          <p:nvPr/>
        </p:nvSpPr>
        <p:spPr>
          <a:xfrm>
            <a:off x="1320036" y="2509444"/>
            <a:ext cx="81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D8061-41B4-264F-F508-CB5555D1F0DE}"/>
              </a:ext>
            </a:extLst>
          </p:cNvPr>
          <p:cNvSpPr txBox="1"/>
          <p:nvPr/>
        </p:nvSpPr>
        <p:spPr>
          <a:xfrm>
            <a:off x="6470073" y="4111441"/>
            <a:ext cx="4771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Wu,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Botao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“A GPU-based multilevel additive schwarz preconditioner for cloth and deformable body simulation.”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Transactions on Graphics (TOG)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41 (2022): 1 - 14.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D6BEC-1536-0DF9-EA8F-8EC33C943B22}"/>
              </a:ext>
            </a:extLst>
          </p:cNvPr>
          <p:cNvSpPr txBox="1"/>
          <p:nvPr/>
        </p:nvSpPr>
        <p:spPr>
          <a:xfrm>
            <a:off x="6470073" y="2795143"/>
            <a:ext cx="446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为什么不用 </a:t>
            </a:r>
            <a:r>
              <a:rPr lang="en-US" altLang="zh-CN" dirty="0"/>
              <a:t>overlap domains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为什么求逆，不用</a:t>
            </a:r>
            <a:r>
              <a:rPr lang="en-US" altLang="zh-CN" dirty="0"/>
              <a:t>LDLT</a:t>
            </a:r>
            <a:r>
              <a:rPr lang="zh-CN" altLang="en-US" dirty="0"/>
              <a:t>分解？</a:t>
            </a:r>
          </a:p>
        </p:txBody>
      </p:sp>
    </p:spTree>
    <p:extLst>
      <p:ext uri="{BB962C8B-B14F-4D97-AF65-F5344CB8AC3E}">
        <p14:creationId xmlns:p14="http://schemas.microsoft.com/office/powerpoint/2010/main" val="2047043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1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91813" y="2443843"/>
            <a:ext cx="16305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83013" y="3044279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碰撞处理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945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3234007" y="819901"/>
            <a:ext cx="517434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碰撞处理基础管线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96D091-E9FD-CA13-910C-2F2EE6F8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5" y="1691583"/>
            <a:ext cx="10890810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7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区域划分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5FF1C9D-5FDB-5B1C-FA08-996A2FC2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60" y="1630913"/>
            <a:ext cx="2062190" cy="20467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54B7934-5446-2C5F-E587-97569A53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861" y="1604473"/>
            <a:ext cx="4657532" cy="201807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48CC14D-345B-F8BA-955A-B3DDD3946D3C}"/>
              </a:ext>
            </a:extLst>
          </p:cNvPr>
          <p:cNvSpPr txBox="1"/>
          <p:nvPr/>
        </p:nvSpPr>
        <p:spPr>
          <a:xfrm>
            <a:off x="1375038" y="3911982"/>
            <a:ext cx="4228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容易实现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友好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可以用</a:t>
            </a:r>
            <a:r>
              <a:rPr lang="en-US" altLang="zh-CN" dirty="0"/>
              <a:t>Morton code</a:t>
            </a:r>
            <a:r>
              <a:rPr lang="zh-CN" altLang="en-US" dirty="0"/>
              <a:t>加速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经常要重新计算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3D86894-70C9-68C2-4D93-8F6777A4695B}"/>
              </a:ext>
            </a:extLst>
          </p:cNvPr>
          <p:cNvSpPr txBox="1"/>
          <p:nvPr/>
        </p:nvSpPr>
        <p:spPr>
          <a:xfrm>
            <a:off x="5906861" y="3877606"/>
            <a:ext cx="4742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写起来比较麻烦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不友好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AABB,OBB</a:t>
            </a:r>
            <a:r>
              <a:rPr lang="zh-CN" altLang="en-US" dirty="0"/>
              <a:t>等方式加框，</a:t>
            </a:r>
            <a:r>
              <a:rPr lang="en-US" altLang="zh-CN" dirty="0"/>
              <a:t>AABB</a:t>
            </a:r>
            <a:r>
              <a:rPr lang="zh-CN" altLang="en-US" dirty="0"/>
              <a:t>检测比较简单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只需要更新边界体积</a:t>
            </a:r>
          </a:p>
        </p:txBody>
      </p:sp>
    </p:spTree>
    <p:extLst>
      <p:ext uri="{BB962C8B-B14F-4D97-AF65-F5344CB8AC3E}">
        <p14:creationId xmlns:p14="http://schemas.microsoft.com/office/powerpoint/2010/main" val="1770865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457791" y="868025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碰撞检测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E2E62A-0B95-941E-40E2-6F0EBA4C7207}"/>
              </a:ext>
            </a:extLst>
          </p:cNvPr>
          <p:cNvSpPr txBox="1"/>
          <p:nvPr/>
        </p:nvSpPr>
        <p:spPr>
          <a:xfrm>
            <a:off x="935026" y="1739423"/>
            <a:ext cx="488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b="1" dirty="0"/>
              <a:t>Discrete Collision Detection (DCD)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95789A-A485-9F5F-E1F8-957553DB53AC}"/>
              </a:ext>
            </a:extLst>
          </p:cNvPr>
          <p:cNvSpPr txBox="1"/>
          <p:nvPr/>
        </p:nvSpPr>
        <p:spPr>
          <a:xfrm>
            <a:off x="5974538" y="1739422"/>
            <a:ext cx="528243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b="1" dirty="0"/>
              <a:t>Continuous Collision Detection (CCD)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E4FE2-7CA7-DEF2-D418-499D85B5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49" y="2272267"/>
            <a:ext cx="2510946" cy="2091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FA494-F6CC-2ECC-7F00-4241F2F56D78}"/>
                  </a:ext>
                </a:extLst>
              </p:cNvPr>
              <p:cNvSpPr txBox="1"/>
              <p:nvPr/>
            </p:nvSpPr>
            <p:spPr>
              <a:xfrm>
                <a:off x="1210033" y="4363994"/>
                <a:ext cx="3863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通过检测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在平面上的投影在不在三角形内来判断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会出现</a:t>
                </a:r>
                <a:r>
                  <a:rPr lang="en-CN" altLang="zh-CN" dirty="0"/>
                  <a:t>Tunneling</a:t>
                </a:r>
                <a:r>
                  <a:rPr lang="zh-CN" altLang="en-US" dirty="0"/>
                  <a:t>的问题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容易实现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4FA494-F6CC-2ECC-7F00-4241F2F5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033" y="4363994"/>
                <a:ext cx="3863856" cy="1200329"/>
              </a:xfrm>
              <a:prstGeom prst="rect">
                <a:avLst/>
              </a:prstGeom>
              <a:blipFill>
                <a:blip r:embed="rId3"/>
                <a:stretch>
                  <a:fillRect l="-94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167249D-1445-3297-8ACA-E223530C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563" y="2354748"/>
            <a:ext cx="2248535" cy="17536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97987F-6D8D-AF17-8D78-1CD60B7AA54A}"/>
              </a:ext>
            </a:extLst>
          </p:cNvPr>
          <p:cNvSpPr txBox="1"/>
          <p:nvPr/>
        </p:nvSpPr>
        <p:spPr>
          <a:xfrm>
            <a:off x="6765185" y="4166364"/>
            <a:ext cx="3808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通过速度来检测中间是否有某个时刻相交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要解一个三次方程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或者判断两条边是否相交，还是一个三次方程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难以实现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花费更多</a:t>
            </a:r>
          </a:p>
        </p:txBody>
      </p:sp>
    </p:spTree>
    <p:extLst>
      <p:ext uri="{BB962C8B-B14F-4D97-AF65-F5344CB8AC3E}">
        <p14:creationId xmlns:p14="http://schemas.microsoft.com/office/powerpoint/2010/main" val="444214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989749" y="868025"/>
            <a:ext cx="621250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什么时候做碰撞检测？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77701A-AA51-EF0A-16AF-DF0B669B3F5B}"/>
              </a:ext>
            </a:extLst>
          </p:cNvPr>
          <p:cNvSpPr txBox="1"/>
          <p:nvPr/>
        </p:nvSpPr>
        <p:spPr>
          <a:xfrm>
            <a:off x="1203158" y="1732547"/>
            <a:ext cx="827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对于点和三角形碰撞，希望检测点是不是在三角形上下高度为</a:t>
            </a:r>
            <a:r>
              <a:rPr lang="en-US" altLang="zh-CN" dirty="0"/>
              <a:t>h</a:t>
            </a:r>
            <a:r>
              <a:rPr lang="zh-CN" altLang="en-US" dirty="0"/>
              <a:t>的棱柱范围内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482618-CD22-0AC8-E866-AC28DB38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2258515"/>
            <a:ext cx="1257962" cy="3714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DB5757-FD15-B1C9-D45C-3FE9C55E5BB7}"/>
              </a:ext>
            </a:extLst>
          </p:cNvPr>
          <p:cNvSpPr txBox="1"/>
          <p:nvPr/>
        </p:nvSpPr>
        <p:spPr>
          <a:xfrm>
            <a:off x="1278786" y="2258515"/>
            <a:ext cx="92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先检测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3DF633-0D1D-0396-D301-160DB1516C6D}"/>
              </a:ext>
            </a:extLst>
          </p:cNvPr>
          <p:cNvSpPr txBox="1"/>
          <p:nvPr/>
        </p:nvSpPr>
        <p:spPr>
          <a:xfrm>
            <a:off x="1278786" y="2846327"/>
            <a:ext cx="138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再投影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3BFEA2-EC0D-45B5-793F-DB991187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3" y="2786596"/>
            <a:ext cx="5912028" cy="15995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0805196-98F1-E8CA-EBC0-725DB3550AFD}"/>
              </a:ext>
            </a:extLst>
          </p:cNvPr>
          <p:cNvSpPr txBox="1"/>
          <p:nvPr/>
        </p:nvSpPr>
        <p:spPr>
          <a:xfrm>
            <a:off x="1203158" y="4445925"/>
            <a:ext cx="827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对于边，从两个边上各取一对点，计算距离来判断两个边是不是离得足够近。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AFB718-9861-061B-D896-C2E660EA6833}"/>
              </a:ext>
            </a:extLst>
          </p:cNvPr>
          <p:cNvSpPr txBox="1"/>
          <p:nvPr/>
        </p:nvSpPr>
        <p:spPr>
          <a:xfrm>
            <a:off x="1278786" y="5130642"/>
            <a:ext cx="864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Bridson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Robert et al. “Robust treatment of collisions, contact and friction for cloth animation.”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SIGGRAPH 2005 Courses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(2005):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733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457791" y="868025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碰撞处理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D180D74-FB9E-8717-1E7D-33532F90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19" y="2195959"/>
            <a:ext cx="8288105" cy="338150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25D19D6-EE10-1729-5089-C3FD006AA428}"/>
              </a:ext>
            </a:extLst>
          </p:cNvPr>
          <p:cNvSpPr txBox="1"/>
          <p:nvPr/>
        </p:nvSpPr>
        <p:spPr>
          <a:xfrm>
            <a:off x="1705047" y="1663795"/>
            <a:ext cx="387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总是成功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每次只能取比较小的步长，所以收敛速度比较慢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需要对所有顶点做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F0AB89-BBB3-F87F-ADEC-EAC6957B2B1D}"/>
              </a:ext>
            </a:extLst>
          </p:cNvPr>
          <p:cNvSpPr txBox="1"/>
          <p:nvPr/>
        </p:nvSpPr>
        <p:spPr>
          <a:xfrm>
            <a:off x="5982560" y="1663795"/>
            <a:ext cx="387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不一定成功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可以取大步长，所以可以很快收敛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只需要处理碰撞的顶点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C4BE38-1765-5279-BA66-D60FCC68B726}"/>
              </a:ext>
            </a:extLst>
          </p:cNvPr>
          <p:cNvSpPr txBox="1"/>
          <p:nvPr/>
        </p:nvSpPr>
        <p:spPr>
          <a:xfrm>
            <a:off x="4283242" y="5740296"/>
            <a:ext cx="39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通常会把二者结合起来用</a:t>
            </a:r>
          </a:p>
        </p:txBody>
      </p:sp>
    </p:spTree>
    <p:extLst>
      <p:ext uri="{BB962C8B-B14F-4D97-AF65-F5344CB8AC3E}">
        <p14:creationId xmlns:p14="http://schemas.microsoft.com/office/powerpoint/2010/main" val="2340275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457791" y="868025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相交解除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72687A-C6EB-533A-5A60-1193DB1D11B1}"/>
              </a:ext>
            </a:extLst>
          </p:cNvPr>
          <p:cNvSpPr txBox="1"/>
          <p:nvPr/>
        </p:nvSpPr>
        <p:spPr>
          <a:xfrm>
            <a:off x="1656920" y="1849425"/>
            <a:ext cx="8593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在布料碰撞中，经常会遇到布料自交或和其他物体相交的情形，通常用一种“解除”相交的思想，即减少相交（一定程度上可以保留，下一帧再处理）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对于布料和其他物体，可以定义</a:t>
            </a:r>
            <a:r>
              <a:rPr lang="en-US" altLang="zh-CN" dirty="0"/>
              <a:t>distance function</a:t>
            </a:r>
            <a:r>
              <a:rPr lang="zh-CN" altLang="en-US" dirty="0"/>
              <a:t>来检测点是否在其他物体内部，直接推出去就行。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对于布料自交通常没有这么简单，需要划分区域来检测相交区域，或减小相交区域围成的曲线长度等等方法。</a:t>
            </a:r>
          </a:p>
        </p:txBody>
      </p:sp>
    </p:spTree>
    <p:extLst>
      <p:ext uri="{BB962C8B-B14F-4D97-AF65-F5344CB8AC3E}">
        <p14:creationId xmlns:p14="http://schemas.microsoft.com/office/powerpoint/2010/main" val="2607570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457791" y="868025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相交解除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C6B24D-9C1D-3EAA-EC58-668F8D9252A6}"/>
              </a:ext>
            </a:extLst>
          </p:cNvPr>
          <p:cNvSpPr txBox="1"/>
          <p:nvPr/>
        </p:nvSpPr>
        <p:spPr>
          <a:xfrm>
            <a:off x="1258159" y="1821926"/>
            <a:ext cx="547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可以通过对点施加排斥力来解除。比如认为将要发生碰撞的时候一个虚拟的弹簧会将点顶开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364549-42E1-8420-2BA2-4958BC8E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59" y="2495781"/>
            <a:ext cx="5304627" cy="436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AAF72-CF82-6FAD-1B37-E5D4B43A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59" y="2960287"/>
            <a:ext cx="3810020" cy="8968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ACDE51-17AE-186F-D5CD-266C1183F075}"/>
              </a:ext>
            </a:extLst>
          </p:cNvPr>
          <p:cNvSpPr txBox="1"/>
          <p:nvPr/>
        </p:nvSpPr>
        <p:spPr>
          <a:xfrm>
            <a:off x="1258159" y="3919575"/>
            <a:ext cx="61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将冲量转化成速度：插值冲量到顶点上，更新顶点速度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CC176B-4FD4-7A42-D4C8-A10E8922CEEA}"/>
              </a:ext>
            </a:extLst>
          </p:cNvPr>
          <p:cNvSpPr txBox="1"/>
          <p:nvPr/>
        </p:nvSpPr>
        <p:spPr>
          <a:xfrm>
            <a:off x="1258159" y="4520736"/>
            <a:ext cx="864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Bridson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Robert et al. “Robust treatment of collisions, contact and friction for cloth animation.”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SIGGRAPH 2005 Courses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(2005): n.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pag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33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物理模型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119704-FDE2-BABC-2A4D-8C79375AE5AC}"/>
              </a:ext>
            </a:extLst>
          </p:cNvPr>
          <p:cNvSpPr txBox="1"/>
          <p:nvPr/>
        </p:nvSpPr>
        <p:spPr>
          <a:xfrm>
            <a:off x="1725283" y="20875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原文中将弹簧的能量写成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F211F-FE14-9423-EA9B-C76C83FE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52" y="2087592"/>
            <a:ext cx="2563600" cy="3693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F100F9-D3AE-3706-60F7-23C7C3FAD079}"/>
              </a:ext>
            </a:extLst>
          </p:cNvPr>
          <p:cNvSpPr txBox="1"/>
          <p:nvPr/>
        </p:nvSpPr>
        <p:spPr>
          <a:xfrm>
            <a:off x="6842649" y="208759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，并以此定义力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2F2EE8-2E09-8644-3DCA-5DFC588A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724" y="2517413"/>
            <a:ext cx="4266842" cy="11782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2BB2DA-57C0-4528-F045-FC0E07B8B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83" y="4033133"/>
            <a:ext cx="6047920" cy="10133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5FE4C4-1187-4533-F8BB-881E6E004736}"/>
              </a:ext>
            </a:extLst>
          </p:cNvPr>
          <p:cNvSpPr txBox="1"/>
          <p:nvPr/>
        </p:nvSpPr>
        <p:spPr>
          <a:xfrm>
            <a:off x="1725283" y="3695657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F0AF53-F70E-8C04-5E2F-B0088E9A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918" y="5089108"/>
            <a:ext cx="6005255" cy="10133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FABF20-EE44-7633-B98C-7A649AD34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723" y="2633262"/>
            <a:ext cx="3369510" cy="104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5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457791" y="868025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IPC</a:t>
            </a:r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EAF4BB-FBBF-5712-DD80-0F10B0CEFAAE}"/>
              </a:ext>
            </a:extLst>
          </p:cNvPr>
          <p:cNvSpPr txBox="1"/>
          <p:nvPr/>
        </p:nvSpPr>
        <p:spPr>
          <a:xfrm>
            <a:off x="1189407" y="1876926"/>
            <a:ext cx="959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想法和相交解除比较像，都是希望把点“推出去”，不同的是</a:t>
            </a:r>
            <a:r>
              <a:rPr lang="en-US" altLang="zh-CN" dirty="0"/>
              <a:t>IPC</a:t>
            </a:r>
            <a:r>
              <a:rPr lang="zh-CN" altLang="en-US" dirty="0"/>
              <a:t>希望设置一个能量壁垒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D3D6C5-3EF2-EA49-5E3E-6DFAD402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87" y="2547273"/>
            <a:ext cx="3259104" cy="586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BC8EFF-F2D2-4193-2E65-5818B7F8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87" y="3133912"/>
            <a:ext cx="2812695" cy="67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AF61A6-709C-A71E-840B-7F8DE2FEB17E}"/>
                  </a:ext>
                </a:extLst>
              </p:cNvPr>
              <p:cNvSpPr txBox="1"/>
              <p:nvPr/>
            </p:nvSpPr>
            <p:spPr>
              <a:xfrm>
                <a:off x="4457791" y="3320716"/>
                <a:ext cx="40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保持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让求导可以顺利进行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AF61A6-709C-A71E-840B-7F8DE2FE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91" y="3320716"/>
                <a:ext cx="4060567" cy="369332"/>
              </a:xfrm>
              <a:prstGeom prst="rect">
                <a:avLst/>
              </a:prstGeom>
              <a:blipFill>
                <a:blip r:embed="rId4"/>
                <a:stretch>
                  <a:fillRect l="-120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1BCF82B-8B17-73D4-C78A-2E2C88DCB0C2}"/>
              </a:ext>
            </a:extLst>
          </p:cNvPr>
          <p:cNvSpPr txBox="1"/>
          <p:nvPr/>
        </p:nvSpPr>
        <p:spPr>
          <a:xfrm>
            <a:off x="1189407" y="3761981"/>
            <a:ext cx="27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其他力：摩擦力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17EEE9-E4E3-7174-7D29-A0A5E2A3F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922" y="4203255"/>
            <a:ext cx="1487597" cy="3803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16CA459-12B7-A51B-51AE-FB8E92B39B7F}"/>
              </a:ext>
            </a:extLst>
          </p:cNvPr>
          <p:cNvSpPr txBox="1"/>
          <p:nvPr/>
        </p:nvSpPr>
        <p:spPr>
          <a:xfrm>
            <a:off x="2769464" y="4189412"/>
            <a:ext cx="495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是一个算子使得                                     并有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C6D7F85-E7A9-ED0F-ED30-8CE338D5F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835" y="4189411"/>
            <a:ext cx="541689" cy="3693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F5B072-DC8B-1809-B5F4-4D37D8C34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928" y="4180955"/>
            <a:ext cx="1622503" cy="3665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1A4611-233D-C3E0-6CDB-FD34DF1BC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151" y="4203255"/>
            <a:ext cx="1240485" cy="28705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2907E1-361D-34E1-B930-07D133FA0B19}"/>
              </a:ext>
            </a:extLst>
          </p:cNvPr>
          <p:cNvSpPr txBox="1"/>
          <p:nvPr/>
        </p:nvSpPr>
        <p:spPr>
          <a:xfrm>
            <a:off x="4419509" y="4779596"/>
            <a:ext cx="33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不止如此，还希望平滑过渡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EC304B-FA53-C138-A2D4-A41D7B388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339" y="4680808"/>
            <a:ext cx="3113998" cy="45177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B705C0-D86C-0069-0849-3CDB02649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4108" y="5322236"/>
            <a:ext cx="3130711" cy="68583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CE416EE-7196-5265-EE5B-08CDF2EE85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894" y="5135487"/>
            <a:ext cx="2820925" cy="118173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595E67-70B8-B212-91DC-1F153A8E7B08}"/>
              </a:ext>
            </a:extLst>
          </p:cNvPr>
          <p:cNvSpPr txBox="1"/>
          <p:nvPr/>
        </p:nvSpPr>
        <p:spPr>
          <a:xfrm>
            <a:off x="7590207" y="2612571"/>
            <a:ext cx="366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Minchen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Li et al. “Incremental Potential Contact: Intersection- and Inversion-free, Large-Deformation Dynamics.” (2020).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E6035D-FFAF-91B6-36CF-2B43FE43C2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02" y="4745548"/>
            <a:ext cx="3832034" cy="5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45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05545" y="863162"/>
            <a:ext cx="608907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碰撞检测：一个一致的界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02396-F86F-9CBF-1FDA-BA8F88C9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754154"/>
            <a:ext cx="5287111" cy="5084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C47B8D-E5C8-6F6B-35B0-C0B3E63C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417" y="2345555"/>
            <a:ext cx="7376917" cy="1379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700992-FD6F-CB6B-F010-0B9B0309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17" y="3807528"/>
            <a:ext cx="6017092" cy="502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4CF322-4121-8E0A-6E39-124E2407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309873"/>
            <a:ext cx="5062859" cy="6846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F1698D-41D9-1FF2-9753-DC77681A1170}"/>
              </a:ext>
            </a:extLst>
          </p:cNvPr>
          <p:cNvSpPr txBox="1"/>
          <p:nvPr/>
        </p:nvSpPr>
        <p:spPr>
          <a:xfrm>
            <a:off x="7162800" y="1754154"/>
            <a:ext cx="151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前提：相交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7107D4-A912-5CE0-9CB3-B146C9653EE3}"/>
              </a:ext>
            </a:extLst>
          </p:cNvPr>
          <p:cNvSpPr txBox="1"/>
          <p:nvPr/>
        </p:nvSpPr>
        <p:spPr>
          <a:xfrm>
            <a:off x="1260764" y="4994564"/>
            <a:ext cx="258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如果我们对边设置上界，那么有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B39148-2290-AA9B-6944-6EE40F8B6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374" y="4932073"/>
            <a:ext cx="4669471" cy="7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64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碰撞检测：一个一致的界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FD2522-DB6A-7439-5F5A-4F5CA3124FF4}"/>
              </a:ext>
            </a:extLst>
          </p:cNvPr>
          <p:cNvSpPr txBox="1"/>
          <p:nvPr/>
        </p:nvSpPr>
        <p:spPr>
          <a:xfrm>
            <a:off x="1184564" y="1856509"/>
            <a:ext cx="295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在一次迭代里，我们希望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16528-32B4-F938-3C0B-1F5A0245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64" y="2272123"/>
            <a:ext cx="5208336" cy="11986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C3FAE2-8425-570D-20D8-CD21556464C9}"/>
              </a:ext>
            </a:extLst>
          </p:cNvPr>
          <p:cNvSpPr txBox="1"/>
          <p:nvPr/>
        </p:nvSpPr>
        <p:spPr>
          <a:xfrm>
            <a:off x="1420091" y="3678382"/>
            <a:ext cx="486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注意到第一个式子天然满足，第二个式子只可能在三个点取极值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439E0D-8FF1-6DA2-CE69-3A630D88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599" y="3678382"/>
            <a:ext cx="3839744" cy="3639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5B5FB1-3057-93C9-ECF0-6351A637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92" y="3999142"/>
            <a:ext cx="2373836" cy="368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FC25BC-9B9D-9815-B8E2-7572736D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091" y="4532303"/>
            <a:ext cx="4029823" cy="812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5763C6-32B9-B9EC-9F10-1119C09D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386" y="4688694"/>
            <a:ext cx="4484170" cy="3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3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碰撞检测：一个一致的界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ECF9A1-87C4-06A3-5F70-4F310347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36951"/>
            <a:ext cx="3387437" cy="450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5A7542-A51F-86E0-96DA-056C6F08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83" y="1841004"/>
            <a:ext cx="3839744" cy="468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7DEF77-3D37-6B96-64FA-B5A3CA75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1" y="2783245"/>
            <a:ext cx="4233022" cy="8847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466AFD-61B0-D272-B673-C51DFFA9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873" y="3717575"/>
            <a:ext cx="3775822" cy="4665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7D9EFD-EE35-F49A-7D3F-98848F005F96}"/>
              </a:ext>
            </a:extLst>
          </p:cNvPr>
          <p:cNvSpPr txBox="1"/>
          <p:nvPr/>
        </p:nvSpPr>
        <p:spPr>
          <a:xfrm>
            <a:off x="1371600" y="24868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最终有：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96564E-F7AB-3A05-14BE-C92C63BC3CAB}"/>
              </a:ext>
            </a:extLst>
          </p:cNvPr>
          <p:cNvSpPr txBox="1"/>
          <p:nvPr/>
        </p:nvSpPr>
        <p:spPr>
          <a:xfrm>
            <a:off x="1440873" y="4537364"/>
            <a:ext cx="3235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投影的时候经过两个</a:t>
            </a:r>
            <a:r>
              <a:rPr lang="en-US" altLang="zh-CN" dirty="0"/>
              <a:t>phase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Soft phase</a:t>
            </a:r>
            <a:r>
              <a:rPr lang="zh-CN" altLang="en-US" dirty="0"/>
              <a:t>中外部投影，不成功进入 </a:t>
            </a:r>
            <a:r>
              <a:rPr lang="en-US" altLang="zh-CN" dirty="0"/>
              <a:t>hard phase </a:t>
            </a:r>
            <a:r>
              <a:rPr lang="zh-CN" altLang="en-US" dirty="0"/>
              <a:t>内部投影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25B52E-9A12-0824-8716-396E7C7E3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637" y="4310296"/>
            <a:ext cx="3270562" cy="13774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22B9926-5E53-68A7-3B95-8E3C38542F9A}"/>
              </a:ext>
            </a:extLst>
          </p:cNvPr>
          <p:cNvSpPr txBox="1"/>
          <p:nvPr/>
        </p:nvSpPr>
        <p:spPr>
          <a:xfrm>
            <a:off x="6691289" y="2856223"/>
            <a:ext cx="4565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Wu, </a:t>
            </a:r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Longhua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“A Safe and Fast Repulsion Method for GPU-based Cloth Self Collisions.”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ACM Transactions on Graphics (TOG)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40 (2021): 1 - 18.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191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1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66967" y="2443843"/>
            <a:ext cx="168026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07862" y="3044279"/>
            <a:ext cx="4238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一些想法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867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速度问题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1073FA-30A6-A60C-4345-D330709853D7}"/>
              </a:ext>
            </a:extLst>
          </p:cNvPr>
          <p:cNvSpPr txBox="1"/>
          <p:nvPr/>
        </p:nvSpPr>
        <p:spPr>
          <a:xfrm>
            <a:off x="1447800" y="1870364"/>
            <a:ext cx="9414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相较于早些年布料仿真一个动画需要跑好久才能完成，并且顶点的数量不能太多来讲，这几年布料仿真的速度已经飞速发展，特别是并行计算和</a:t>
            </a:r>
            <a:r>
              <a:rPr lang="en-US" altLang="zh-CN" dirty="0"/>
              <a:t>GPU</a:t>
            </a:r>
            <a:r>
              <a:rPr lang="zh-CN" altLang="en-US" dirty="0"/>
              <a:t>的发展直接让仿真的速度上了一个大台阶。在</a:t>
            </a:r>
            <a:r>
              <a:rPr lang="en-US" altLang="zh-CN" dirty="0"/>
              <a:t>2022</a:t>
            </a:r>
            <a:r>
              <a:rPr lang="zh-CN" altLang="en-US" dirty="0"/>
              <a:t>年最新的工作中已经可以对</a:t>
            </a:r>
            <a:r>
              <a:rPr lang="en-US" altLang="zh-CN" dirty="0"/>
              <a:t>92K</a:t>
            </a:r>
            <a:r>
              <a:rPr lang="zh-CN" altLang="en-US" dirty="0"/>
              <a:t>的模型以步长</a:t>
            </a:r>
            <a:r>
              <a:rPr lang="en-US" altLang="zh-CN" dirty="0"/>
              <a:t>0.01</a:t>
            </a:r>
            <a:r>
              <a:rPr lang="zh-CN" altLang="en-US" dirty="0"/>
              <a:t>，</a:t>
            </a:r>
            <a:r>
              <a:rPr lang="en-US" altLang="zh-CN" dirty="0"/>
              <a:t>FPS37</a:t>
            </a:r>
            <a:r>
              <a:rPr lang="zh-CN" altLang="en-US" dirty="0"/>
              <a:t>的速度运行了，可以说大部分情况下实时已经不是问题。但这只是将布料模拟单独拿出来运行，如果我们希望创建虚拟世界，很有可能我们只能使用</a:t>
            </a:r>
            <a:r>
              <a:rPr lang="en-US" altLang="zh-CN" dirty="0"/>
              <a:t>GPU</a:t>
            </a:r>
            <a:r>
              <a:rPr lang="zh-CN" altLang="en-US" dirty="0"/>
              <a:t>的一小部分来进行运算，所以提高运行的速度依然是需要处理的问题。</a:t>
            </a:r>
          </a:p>
        </p:txBody>
      </p:sp>
    </p:spTree>
    <p:extLst>
      <p:ext uri="{BB962C8B-B14F-4D97-AF65-F5344CB8AC3E}">
        <p14:creationId xmlns:p14="http://schemas.microsoft.com/office/powerpoint/2010/main" val="2026715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碰撞问题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7169AF-8A20-5711-7B1E-9023DE1D1529}"/>
              </a:ext>
            </a:extLst>
          </p:cNvPr>
          <p:cNvSpPr txBox="1"/>
          <p:nvPr/>
        </p:nvSpPr>
        <p:spPr>
          <a:xfrm>
            <a:off x="1711035" y="1939637"/>
            <a:ext cx="8963891" cy="119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同样的，目前布料和性质比较好的几何体，布料之间的自交已经处理的比较好了，但如果我们真的要将布料放到一个虚拟环境中，可能会面临更多问题：更多摩擦力、布料的损坏和浸湿、更多外力等等。也会出现更多不均匀的几何体。如何具有很好的鲁棒性依然是个问题。</a:t>
            </a:r>
          </a:p>
        </p:txBody>
      </p:sp>
    </p:spTree>
    <p:extLst>
      <p:ext uri="{BB962C8B-B14F-4D97-AF65-F5344CB8AC3E}">
        <p14:creationId xmlns:p14="http://schemas.microsoft.com/office/powerpoint/2010/main" val="1573192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准确度问题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437F49-7443-EA51-6C89-7284906F8598}"/>
              </a:ext>
            </a:extLst>
          </p:cNvPr>
          <p:cNvSpPr txBox="1"/>
          <p:nvPr/>
        </p:nvSpPr>
        <p:spPr>
          <a:xfrm>
            <a:off x="1932709" y="1877291"/>
            <a:ext cx="8437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总的来说，弹簧质点和基于约束的方法，包括很多细节的处理已经让衣服看起来和真的没什么两样。在</a:t>
            </a:r>
            <a:r>
              <a:rPr lang="en-US" altLang="zh-CN" dirty="0"/>
              <a:t>style3D</a:t>
            </a:r>
            <a:r>
              <a:rPr lang="zh-CN" altLang="en-US" dirty="0"/>
              <a:t>的效果动画中其实已经能正确反映真实的衣服状况并投入使用了。但是否某种程度上，无论时基于约束的缺少物理意义，或者弹簧质点具有的某种“超弹性”都有一些没有考虑到的地方，比如有时候用手指戳衣服，并不会完全回位，而是有残余痕迹。</a:t>
            </a:r>
          </a:p>
        </p:txBody>
      </p:sp>
    </p:spTree>
    <p:extLst>
      <p:ext uri="{BB962C8B-B14F-4D97-AF65-F5344CB8AC3E}">
        <p14:creationId xmlns:p14="http://schemas.microsoft.com/office/powerpoint/2010/main" val="2692891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21600" y="832973"/>
            <a:ext cx="628083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天马行空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DC62AD-3E7B-D90A-76A0-3A6DD947D9A4}"/>
              </a:ext>
            </a:extLst>
          </p:cNvPr>
          <p:cNvSpPr txBox="1"/>
          <p:nvPr/>
        </p:nvSpPr>
        <p:spPr>
          <a:xfrm>
            <a:off x="1489364" y="1856509"/>
            <a:ext cx="8742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弹簧质点模型能不能做一些修改？弹簧能不能换成弹力棒？因为和衣服的毛线更相似。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引入一种粘滞力，让已经发生形变的部分不会完全恢复原状，而是保留一部分形变的特征？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将基于点的模拟转化成基于边的模拟，比如可不可以将布料分成很多小方格，以小方格的边界曲线作为变量？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对于出现的褶皱，可能会希望涉及到更多点在附近，这样或许可以更准确。可不可以动态改变顶点的位置向曲率大的区域移动？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和数字人的结合：能不能给实时数字人添加衣服？</a:t>
            </a:r>
          </a:p>
        </p:txBody>
      </p:sp>
    </p:spTree>
    <p:extLst>
      <p:ext uri="{BB962C8B-B14F-4D97-AF65-F5344CB8AC3E}">
        <p14:creationId xmlns:p14="http://schemas.microsoft.com/office/powerpoint/2010/main" val="1964017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9247" y="2598003"/>
            <a:ext cx="70531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感谢聆听   请批评指正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1838300" y="3735619"/>
            <a:ext cx="8335010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韩昊羽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47DB4A1-2E5A-4AFA-8CB4-83ACE939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71" y="270940"/>
            <a:ext cx="1054149" cy="10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物理模型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D0AF7D-6807-5BB7-4E57-9F434126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79" y="2612200"/>
            <a:ext cx="4528221" cy="898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62CDBD-A3D3-5616-BD14-49A48A08BCB2}"/>
              </a:ext>
            </a:extLst>
          </p:cNvPr>
          <p:cNvSpPr txBox="1"/>
          <p:nvPr/>
        </p:nvSpPr>
        <p:spPr>
          <a:xfrm>
            <a:off x="1567779" y="2242868"/>
            <a:ext cx="323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其他力怎么处理？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1D9515-445C-6E5B-5CBC-B191C71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92" y="3504481"/>
            <a:ext cx="3861085" cy="10617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BF36B9-11A0-474F-166D-CEF49CCD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92" y="4485768"/>
            <a:ext cx="2963522" cy="6419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167106-00DB-EFC7-341D-1BDE21A14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34" y="5330051"/>
            <a:ext cx="1293015" cy="3471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FF2D2E-CF0A-3D80-838F-211E046A59DA}"/>
              </a:ext>
            </a:extLst>
          </p:cNvPr>
          <p:cNvSpPr txBox="1"/>
          <p:nvPr/>
        </p:nvSpPr>
        <p:spPr>
          <a:xfrm flipH="1">
            <a:off x="1678499" y="3791064"/>
            <a:ext cx="1526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拉伸力：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剪切力：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弯曲力：</a:t>
            </a:r>
          </a:p>
        </p:txBody>
      </p:sp>
    </p:spTree>
    <p:extLst>
      <p:ext uri="{BB962C8B-B14F-4D97-AF65-F5344CB8AC3E}">
        <p14:creationId xmlns:p14="http://schemas.microsoft.com/office/powerpoint/2010/main" val="76707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4636546" y="923027"/>
            <a:ext cx="2540631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求解方法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802445-9F11-1D15-3970-9B4B7371827D}"/>
              </a:ext>
            </a:extLst>
          </p:cNvPr>
          <p:cNvSpPr txBox="1"/>
          <p:nvPr/>
        </p:nvSpPr>
        <p:spPr>
          <a:xfrm>
            <a:off x="1578634" y="2139351"/>
            <a:ext cx="305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采用改进的共轭梯度法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2C864-3AAD-9D5E-AAA4-053EE27DAA86}"/>
              </a:ext>
            </a:extLst>
          </p:cNvPr>
          <p:cNvSpPr txBox="1"/>
          <p:nvPr/>
        </p:nvSpPr>
        <p:spPr>
          <a:xfrm>
            <a:off x="1578634" y="2881223"/>
            <a:ext cx="862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改进了一下在处理约束时，不是和约束矩阵相乘，而是通过一个</a:t>
            </a:r>
            <a:r>
              <a:rPr lang="en-US" altLang="zh-CN" dirty="0"/>
              <a:t>filter</a:t>
            </a:r>
            <a:r>
              <a:rPr lang="zh-CN" altLang="en-US" dirty="0"/>
              <a:t>来处理，运行速度会更快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3EFC09-6913-92D4-EA27-95D33348E6D4}"/>
              </a:ext>
            </a:extLst>
          </p:cNvPr>
          <p:cNvSpPr txBox="1"/>
          <p:nvPr/>
        </p:nvSpPr>
        <p:spPr>
          <a:xfrm>
            <a:off x="1578634" y="4454698"/>
            <a:ext cx="916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Baraff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D., &amp; Witkin, A.P. (1998). Large steps in cloth simulation. </a:t>
            </a:r>
            <a:r>
              <a:rPr lang="en-US" altLang="zh-CN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25th annual conference on Computer graphics and interactive techniques</a:t>
            </a:r>
            <a:r>
              <a:rPr lang="en-US" altLang="zh-CN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42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092BD2-449A-B1E8-7BC0-18570154027A}"/>
              </a:ext>
            </a:extLst>
          </p:cNvPr>
          <p:cNvSpPr txBox="1"/>
          <p:nvPr/>
        </p:nvSpPr>
        <p:spPr>
          <a:xfrm>
            <a:off x="2816373" y="802257"/>
            <a:ext cx="5956692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rPr>
              <a:t>更多处理弯曲的方法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03D9EA1-A941-014E-ABA2-BCE0E558E6EE}"/>
              </a:ext>
            </a:extLst>
          </p:cNvPr>
          <p:cNvSpPr/>
          <p:nvPr/>
        </p:nvSpPr>
        <p:spPr>
          <a:xfrm>
            <a:off x="1795839" y="2498384"/>
            <a:ext cx="2489886" cy="2607276"/>
          </a:xfrm>
          <a:custGeom>
            <a:avLst/>
            <a:gdLst>
              <a:gd name="connsiteX0" fmla="*/ 315097 w 2489886"/>
              <a:gd name="connsiteY0" fmla="*/ 636373 h 2607276"/>
              <a:gd name="connsiteX1" fmla="*/ 2489886 w 2489886"/>
              <a:gd name="connsiteY1" fmla="*/ 0 h 2607276"/>
              <a:gd name="connsiteX2" fmla="*/ 0 w 2489886"/>
              <a:gd name="connsiteY2" fmla="*/ 2607276 h 2607276"/>
              <a:gd name="connsiteX3" fmla="*/ 315097 w 2489886"/>
              <a:gd name="connsiteY3" fmla="*/ 636373 h 26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886" h="2607276">
                <a:moveTo>
                  <a:pt x="315097" y="636373"/>
                </a:moveTo>
                <a:lnTo>
                  <a:pt x="2489886" y="0"/>
                </a:lnTo>
                <a:lnTo>
                  <a:pt x="0" y="2607276"/>
                </a:lnTo>
                <a:lnTo>
                  <a:pt x="315097" y="636373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1E6FF61-8D01-BF4F-8DC3-44A7B67277C6}"/>
              </a:ext>
            </a:extLst>
          </p:cNvPr>
          <p:cNvSpPr/>
          <p:nvPr/>
        </p:nvSpPr>
        <p:spPr>
          <a:xfrm>
            <a:off x="2108042" y="2496056"/>
            <a:ext cx="2208491" cy="2372810"/>
          </a:xfrm>
          <a:custGeom>
            <a:avLst/>
            <a:gdLst>
              <a:gd name="connsiteX0" fmla="*/ 0 w 2164465"/>
              <a:gd name="connsiteY0" fmla="*/ 636607 h 2372810"/>
              <a:gd name="connsiteX1" fmla="*/ 2164465 w 2164465"/>
              <a:gd name="connsiteY1" fmla="*/ 0 h 2372810"/>
              <a:gd name="connsiteX2" fmla="*/ 1956121 w 2164465"/>
              <a:gd name="connsiteY2" fmla="*/ 2372810 h 2372810"/>
              <a:gd name="connsiteX3" fmla="*/ 0 w 2164465"/>
              <a:gd name="connsiteY3" fmla="*/ 636607 h 23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465" h="2372810">
                <a:moveTo>
                  <a:pt x="0" y="636607"/>
                </a:moveTo>
                <a:lnTo>
                  <a:pt x="2164465" y="0"/>
                </a:lnTo>
                <a:lnTo>
                  <a:pt x="1956121" y="2372810"/>
                </a:lnTo>
                <a:lnTo>
                  <a:pt x="0" y="636607"/>
                </a:ln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/>
          </a:p>
        </p:txBody>
      </p:sp>
      <p:sp>
        <p:nvSpPr>
          <p:cNvPr id="5" name="Oval 28">
            <a:extLst>
              <a:ext uri="{FF2B5EF4-FFF2-40B4-BE49-F238E27FC236}">
                <a16:creationId xmlns:a16="http://schemas.microsoft.com/office/drawing/2014/main" id="{6D818753-6511-7943-8460-CBB7FFB4B795}"/>
              </a:ext>
            </a:extLst>
          </p:cNvPr>
          <p:cNvSpPr/>
          <p:nvPr/>
        </p:nvSpPr>
        <p:spPr>
          <a:xfrm>
            <a:off x="2016398" y="303693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 dirty="0"/>
          </a:p>
        </p:txBody>
      </p:sp>
      <p:sp>
        <p:nvSpPr>
          <p:cNvPr id="6" name="Oval 30">
            <a:extLst>
              <a:ext uri="{FF2B5EF4-FFF2-40B4-BE49-F238E27FC236}">
                <a16:creationId xmlns:a16="http://schemas.microsoft.com/office/drawing/2014/main" id="{190773D2-208F-4B41-B460-DD35943B23A6}"/>
              </a:ext>
            </a:extLst>
          </p:cNvPr>
          <p:cNvSpPr/>
          <p:nvPr/>
        </p:nvSpPr>
        <p:spPr>
          <a:xfrm>
            <a:off x="4209485" y="242736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 dirty="0"/>
          </a:p>
        </p:txBody>
      </p:sp>
      <p:sp>
        <p:nvSpPr>
          <p:cNvPr id="7" name="Oval 45">
            <a:extLst>
              <a:ext uri="{FF2B5EF4-FFF2-40B4-BE49-F238E27FC236}">
                <a16:creationId xmlns:a16="http://schemas.microsoft.com/office/drawing/2014/main" id="{87BEF5AA-4716-C643-8122-7418FE763AAA}"/>
              </a:ext>
            </a:extLst>
          </p:cNvPr>
          <p:cNvSpPr/>
          <p:nvPr/>
        </p:nvSpPr>
        <p:spPr>
          <a:xfrm>
            <a:off x="4013938" y="47617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 dirty="0"/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3072FC41-BF5E-DE47-ACD9-7F3EE153B5A7}"/>
              </a:ext>
            </a:extLst>
          </p:cNvPr>
          <p:cNvSpPr/>
          <p:nvPr/>
        </p:nvSpPr>
        <p:spPr>
          <a:xfrm>
            <a:off x="1704195" y="50140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 dirty="0"/>
          </a:p>
        </p:txBody>
      </p:sp>
      <p:sp>
        <p:nvSpPr>
          <p:cNvPr id="9" name="Arc 7">
            <a:extLst>
              <a:ext uri="{FF2B5EF4-FFF2-40B4-BE49-F238E27FC236}">
                <a16:creationId xmlns:a16="http://schemas.microsoft.com/office/drawing/2014/main" id="{D80FD2E4-8971-6D4E-BB62-B6EE12C6AF64}"/>
              </a:ext>
            </a:extLst>
          </p:cNvPr>
          <p:cNvSpPr/>
          <p:nvPr/>
        </p:nvSpPr>
        <p:spPr>
          <a:xfrm>
            <a:off x="1887484" y="2610653"/>
            <a:ext cx="663926" cy="1025306"/>
          </a:xfrm>
          <a:prstGeom prst="arc">
            <a:avLst>
              <a:gd name="adj1" fmla="val 3039953"/>
              <a:gd name="adj2" fmla="val 67049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/>
              <p:nvPr/>
            </p:nvSpPr>
            <p:spPr>
              <a:xfrm>
                <a:off x="1622029" y="51832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A3C2F8EC-F30C-044B-875F-32E2F473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29" y="5183231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/>
              <p:nvPr/>
            </p:nvSpPr>
            <p:spPr>
              <a:xfrm>
                <a:off x="3943613" y="490923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9700B9BA-F156-0F49-95D7-16119011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613" y="490923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/>
              <p:nvPr/>
            </p:nvSpPr>
            <p:spPr>
              <a:xfrm>
                <a:off x="1598655" y="279613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2" name="TextBox 37">
                <a:extLst>
                  <a:ext uri="{FF2B5EF4-FFF2-40B4-BE49-F238E27FC236}">
                    <a16:creationId xmlns:a16="http://schemas.microsoft.com/office/drawing/2014/main" id="{B1C26D69-04FB-7C4E-8738-3BD67BA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55" y="2796135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/>
              <p:nvPr/>
            </p:nvSpPr>
            <p:spPr>
              <a:xfrm>
                <a:off x="4149766" y="205363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3" name="TextBox 38">
                <a:extLst>
                  <a:ext uri="{FF2B5EF4-FFF2-40B4-BE49-F238E27FC236}">
                    <a16:creationId xmlns:a16="http://schemas.microsoft.com/office/drawing/2014/main" id="{BF8B61CD-C720-C543-ACA2-509D2553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766" y="205363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0">
            <a:extLst>
              <a:ext uri="{FF2B5EF4-FFF2-40B4-BE49-F238E27FC236}">
                <a16:creationId xmlns:a16="http://schemas.microsoft.com/office/drawing/2014/main" id="{052E3563-2A1C-3C47-96C5-5B4B8A6FEDF2}"/>
              </a:ext>
            </a:extLst>
          </p:cNvPr>
          <p:cNvCxnSpPr>
            <a:cxnSpLocks/>
          </p:cNvCxnSpPr>
          <p:nvPr/>
        </p:nvCxnSpPr>
        <p:spPr>
          <a:xfrm flipV="1">
            <a:off x="4157996" y="4272499"/>
            <a:ext cx="562125" cy="5149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1">
            <a:extLst>
              <a:ext uri="{FF2B5EF4-FFF2-40B4-BE49-F238E27FC236}">
                <a16:creationId xmlns:a16="http://schemas.microsoft.com/office/drawing/2014/main" id="{D9D3A355-83D3-BA48-840B-631F7E86E2C5}"/>
              </a:ext>
            </a:extLst>
          </p:cNvPr>
          <p:cNvCxnSpPr>
            <a:cxnSpLocks/>
          </p:cNvCxnSpPr>
          <p:nvPr/>
        </p:nvCxnSpPr>
        <p:spPr>
          <a:xfrm flipH="1" flipV="1">
            <a:off x="1039552" y="4820389"/>
            <a:ext cx="649549" cy="25600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2">
            <a:extLst>
              <a:ext uri="{FF2B5EF4-FFF2-40B4-BE49-F238E27FC236}">
                <a16:creationId xmlns:a16="http://schemas.microsoft.com/office/drawing/2014/main" id="{2976527E-1732-624B-A1FC-0AA0F69FE7C1}"/>
              </a:ext>
            </a:extLst>
          </p:cNvPr>
          <p:cNvCxnSpPr>
            <a:cxnSpLocks/>
          </p:cNvCxnSpPr>
          <p:nvPr/>
        </p:nvCxnSpPr>
        <p:spPr>
          <a:xfrm flipV="1">
            <a:off x="2121729" y="2547377"/>
            <a:ext cx="83284" cy="4837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53">
            <a:extLst>
              <a:ext uri="{FF2B5EF4-FFF2-40B4-BE49-F238E27FC236}">
                <a16:creationId xmlns:a16="http://schemas.microsoft.com/office/drawing/2014/main" id="{6E739E0A-920C-024E-8257-AFE56853F01F}"/>
              </a:ext>
            </a:extLst>
          </p:cNvPr>
          <p:cNvCxnSpPr>
            <a:cxnSpLocks/>
          </p:cNvCxnSpPr>
          <p:nvPr/>
        </p:nvCxnSpPr>
        <p:spPr>
          <a:xfrm flipH="1" flipV="1">
            <a:off x="3887682" y="2215196"/>
            <a:ext cx="323522" cy="2404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/>
              <p:nvPr/>
            </p:nvSpPr>
            <p:spPr>
              <a:xfrm>
                <a:off x="2016398" y="21453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8" name="TextBox 54">
                <a:extLst>
                  <a:ext uri="{FF2B5EF4-FFF2-40B4-BE49-F238E27FC236}">
                    <a16:creationId xmlns:a16="http://schemas.microsoft.com/office/drawing/2014/main" id="{902FE31B-8530-A648-A91A-DEE63BFB2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398" y="2145324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/>
              <p:nvPr/>
            </p:nvSpPr>
            <p:spPr>
              <a:xfrm>
                <a:off x="3533594" y="184027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9" name="TextBox 56">
                <a:extLst>
                  <a:ext uri="{FF2B5EF4-FFF2-40B4-BE49-F238E27FC236}">
                    <a16:creationId xmlns:a16="http://schemas.microsoft.com/office/drawing/2014/main" id="{5CC9B6E5-EBF8-5443-89B2-2F9F4139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94" y="1840275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/>
              <p:nvPr/>
            </p:nvSpPr>
            <p:spPr>
              <a:xfrm>
                <a:off x="840059" y="438366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" name="TextBox 61">
                <a:extLst>
                  <a:ext uri="{FF2B5EF4-FFF2-40B4-BE49-F238E27FC236}">
                    <a16:creationId xmlns:a16="http://schemas.microsoft.com/office/drawing/2014/main" id="{ED73674A-4C70-5848-9F80-62A26AB0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9" y="4383664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/>
              <p:nvPr/>
            </p:nvSpPr>
            <p:spPr>
              <a:xfrm>
                <a:off x="4542937" y="390316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1" name="TextBox 62">
                <a:extLst>
                  <a:ext uri="{FF2B5EF4-FFF2-40B4-BE49-F238E27FC236}">
                    <a16:creationId xmlns:a16="http://schemas.microsoft.com/office/drawing/2014/main" id="{638FB3D3-772C-034B-A2BB-CE7450AB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37" y="3903167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/>
              <p:nvPr/>
            </p:nvSpPr>
            <p:spPr>
              <a:xfrm>
                <a:off x="4723920" y="32490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" name="TextBox 63">
                <a:extLst>
                  <a:ext uri="{FF2B5EF4-FFF2-40B4-BE49-F238E27FC236}">
                    <a16:creationId xmlns:a16="http://schemas.microsoft.com/office/drawing/2014/main" id="{0EA90EE8-8C20-174F-B936-C0064B43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0" y="3249031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250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64">
            <a:extLst>
              <a:ext uri="{FF2B5EF4-FFF2-40B4-BE49-F238E27FC236}">
                <a16:creationId xmlns:a16="http://schemas.microsoft.com/office/drawing/2014/main" id="{187D32B9-6A3F-5245-A96A-28AC64F4BC5C}"/>
              </a:ext>
            </a:extLst>
          </p:cNvPr>
          <p:cNvCxnSpPr>
            <a:cxnSpLocks/>
          </p:cNvCxnSpPr>
          <p:nvPr/>
        </p:nvCxnSpPr>
        <p:spPr>
          <a:xfrm flipH="1" flipV="1">
            <a:off x="1272651" y="3952475"/>
            <a:ext cx="902613" cy="2794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65">
            <a:extLst>
              <a:ext uri="{FF2B5EF4-FFF2-40B4-BE49-F238E27FC236}">
                <a16:creationId xmlns:a16="http://schemas.microsoft.com/office/drawing/2014/main" id="{B3610FB9-D428-D44B-B225-D0E125D78825}"/>
              </a:ext>
            </a:extLst>
          </p:cNvPr>
          <p:cNvCxnSpPr>
            <a:cxnSpLocks/>
          </p:cNvCxnSpPr>
          <p:nvPr/>
        </p:nvCxnSpPr>
        <p:spPr>
          <a:xfrm flipV="1">
            <a:off x="3898525" y="3589553"/>
            <a:ext cx="836238" cy="1139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/>
              <p:nvPr/>
            </p:nvSpPr>
            <p:spPr>
              <a:xfrm>
                <a:off x="880283" y="360112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5" name="TextBox 66">
                <a:extLst>
                  <a:ext uri="{FF2B5EF4-FFF2-40B4-BE49-F238E27FC236}">
                    <a16:creationId xmlns:a16="http://schemas.microsoft.com/office/drawing/2014/main" id="{1D819486-2789-024E-B346-ED16039F6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3" y="3601120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/>
              <p:nvPr/>
            </p:nvSpPr>
            <p:spPr>
              <a:xfrm flipH="1">
                <a:off x="2163371" y="3609706"/>
                <a:ext cx="3765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6" name="TextBox 67">
                <a:extLst>
                  <a:ext uri="{FF2B5EF4-FFF2-40B4-BE49-F238E27FC236}">
                    <a16:creationId xmlns:a16="http://schemas.microsoft.com/office/drawing/2014/main" id="{0B400BB4-3A8F-744A-83B1-90BFED11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63371" y="3609706"/>
                <a:ext cx="376599" cy="369332"/>
              </a:xfrm>
              <a:prstGeom prst="rect">
                <a:avLst/>
              </a:prstGeom>
              <a:blipFill>
                <a:blip r:embed="rId12"/>
                <a:stretch>
                  <a:fillRect l="-3226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25F72A-C910-C555-77B3-7A0D8D681FB1}"/>
                  </a:ext>
                </a:extLst>
              </p:cNvPr>
              <p:cNvSpPr txBox="1"/>
              <p:nvPr/>
            </p:nvSpPr>
            <p:spPr>
              <a:xfrm>
                <a:off x="5404878" y="1870963"/>
                <a:ext cx="5932066" cy="1479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，即每个顶点处大小一样，方向不同。</a:t>
                </a: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j-lt"/>
                  </a:rPr>
                  <a:t> </a:t>
                </a:r>
                <a:r>
                  <a:rPr lang="zh-CN" altLang="en-US" sz="1800" dirty="0">
                    <a:latin typeface="+mj-lt"/>
                  </a:rPr>
                  <a:t>和</a:t>
                </a:r>
                <a:r>
                  <a:rPr lang="en-US" altLang="zh-CN" sz="1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altLang="zh-CN" sz="1800" dirty="0">
                    <a:latin typeface="+mj-lt"/>
                  </a:rPr>
                  <a:t> </a:t>
                </a:r>
                <a:r>
                  <a:rPr lang="zh-CN" altLang="en-US" sz="1800" dirty="0">
                    <a:latin typeface="+mj-lt"/>
                  </a:rPr>
                  <a:t>应当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沿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altLang="zh-CN" sz="1800" dirty="0">
                    <a:latin typeface="+mj-lt"/>
                  </a:rPr>
                  <a:t> </a:t>
                </a:r>
                <a:r>
                  <a:rPr lang="zh-CN" altLang="en-US" sz="1800" dirty="0">
                    <a:latin typeface="+mj-lt"/>
                  </a:rPr>
                  <a:t>和</a:t>
                </a:r>
                <a:r>
                  <a:rPr lang="en-CN" altLang="zh-CN" sz="1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，即平面法向。</a:t>
                </a:r>
                <a:endParaRPr lang="en-US" altLang="zh-CN" dirty="0"/>
              </a:p>
              <a:p>
                <a:r>
                  <a:rPr lang="zh-CN" altLang="en-US" dirty="0"/>
                  <a:t>其次，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应当在</m:t>
                    </m:r>
                  </m:oMath>
                </a14:m>
                <a:r>
                  <a:rPr lang="zh-CN" altLang="en-US" dirty="0"/>
                  <a:t>垂直于边的平面上，即不在边的方向上产生拉伸。</a:t>
                </a:r>
                <a:endParaRPr lang="en-US" altLang="zh-CN" dirty="0"/>
              </a:p>
              <a:p>
                <a:r>
                  <a:rPr lang="zh-CN" altLang="en-US" dirty="0"/>
                  <a:t>最后是内力守恒。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25F72A-C910-C555-77B3-7A0D8D68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878" y="1870963"/>
                <a:ext cx="5932066" cy="1479379"/>
              </a:xfrm>
              <a:prstGeom prst="rect">
                <a:avLst/>
              </a:prstGeom>
              <a:blipFill>
                <a:blip r:embed="rId13"/>
                <a:stretch>
                  <a:fillRect l="-925" t="-2469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5D0B6F8C-63B5-FC76-50EC-7391A78DFB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7320" y="3429000"/>
            <a:ext cx="5465333" cy="198440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61AE30F-190B-77C2-92EE-7CEDCA2A0E0A}"/>
              </a:ext>
            </a:extLst>
          </p:cNvPr>
          <p:cNvSpPr txBox="1"/>
          <p:nvPr/>
        </p:nvSpPr>
        <p:spPr>
          <a:xfrm>
            <a:off x="8686799" y="971534"/>
            <a:ext cx="172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7525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vgjorn4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4011</Words>
  <Application>Microsoft Office PowerPoint</Application>
  <PresentationFormat>宽屏</PresentationFormat>
  <Paragraphs>411</Paragraphs>
  <Slides>69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77" baseType="lpstr">
      <vt:lpstr>微软雅黑</vt:lpstr>
      <vt:lpstr>Agency FB</vt:lpstr>
      <vt:lpstr>Arial</vt:lpstr>
      <vt:lpstr>Calibri</vt:lpstr>
      <vt:lpstr>Cambria Math</vt:lpstr>
      <vt:lpstr>Roboto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/>
  <cp:keywords>www.1ppt.com</cp:keywords>
  <dc:description>www.1ppt.com</dc:description>
  <cp:lastModifiedBy/>
  <cp:revision>1</cp:revision>
  <dcterms:created xsi:type="dcterms:W3CDTF">2021-05-12T03:31:37Z</dcterms:created>
  <dcterms:modified xsi:type="dcterms:W3CDTF">2022-10-31T12:21:25Z</dcterms:modified>
</cp:coreProperties>
</file>